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65" r:id="rId2"/>
    <p:sldId id="373" r:id="rId3"/>
    <p:sldId id="447" r:id="rId4"/>
    <p:sldId id="442" r:id="rId5"/>
    <p:sldId id="443" r:id="rId6"/>
    <p:sldId id="444" r:id="rId7"/>
    <p:sldId id="451" r:id="rId8"/>
    <p:sldId id="452" r:id="rId9"/>
    <p:sldId id="453" r:id="rId10"/>
    <p:sldId id="455" r:id="rId11"/>
    <p:sldId id="456" r:id="rId12"/>
    <p:sldId id="457" r:id="rId13"/>
    <p:sldId id="459" r:id="rId14"/>
    <p:sldId id="458" r:id="rId15"/>
    <p:sldId id="460" r:id="rId16"/>
    <p:sldId id="496" r:id="rId17"/>
    <p:sldId id="445" r:id="rId18"/>
    <p:sldId id="461" r:id="rId19"/>
    <p:sldId id="463" r:id="rId20"/>
    <p:sldId id="462" r:id="rId21"/>
    <p:sldId id="464" r:id="rId22"/>
    <p:sldId id="498" r:id="rId23"/>
    <p:sldId id="465" r:id="rId24"/>
    <p:sldId id="466" r:id="rId25"/>
    <p:sldId id="467" r:id="rId26"/>
    <p:sldId id="497" r:id="rId27"/>
    <p:sldId id="468" r:id="rId28"/>
    <p:sldId id="469" r:id="rId29"/>
    <p:sldId id="470" r:id="rId30"/>
    <p:sldId id="471" r:id="rId31"/>
    <p:sldId id="472" r:id="rId32"/>
    <p:sldId id="473" r:id="rId33"/>
    <p:sldId id="474" r:id="rId34"/>
    <p:sldId id="475" r:id="rId35"/>
    <p:sldId id="449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50" r:id="rId44"/>
    <p:sldId id="483" r:id="rId45"/>
    <p:sldId id="484" r:id="rId46"/>
    <p:sldId id="499" r:id="rId47"/>
    <p:sldId id="485" r:id="rId48"/>
    <p:sldId id="486" r:id="rId49"/>
    <p:sldId id="500" r:id="rId50"/>
    <p:sldId id="487" r:id="rId51"/>
    <p:sldId id="488" r:id="rId52"/>
    <p:sldId id="489" r:id="rId53"/>
    <p:sldId id="490" r:id="rId54"/>
    <p:sldId id="491" r:id="rId55"/>
    <p:sldId id="492" r:id="rId56"/>
    <p:sldId id="493" r:id="rId57"/>
    <p:sldId id="494" r:id="rId58"/>
    <p:sldId id="495" r:id="rId59"/>
    <p:sldId id="448" r:id="rId60"/>
  </p:sldIdLst>
  <p:sldSz cx="9144000" cy="6858000" type="screen4x3"/>
  <p:notesSz cx="6858000" cy="9144000"/>
  <p:embeddedFontLst>
    <p:embeddedFont>
      <p:font typeface="HY견고딕" pitchFamily="18" charset="-127"/>
      <p:regular r:id="rId63"/>
    </p:embeddedFont>
    <p:embeddedFont>
      <p:font typeface="맑은 고딕" pitchFamily="50" charset="-127"/>
      <p:regular r:id="rId64"/>
      <p:bold r:id="rId65"/>
    </p:embeddedFont>
    <p:embeddedFont>
      <p:font typeface="함초롬돋움" pitchFamily="50" charset="-127"/>
      <p:regular r:id="rId66"/>
      <p:bold r:id="rId67"/>
    </p:embeddedFont>
    <p:embeddedFont>
      <p:font typeface="Arial Black" pitchFamily="34" charset="0"/>
      <p:bold r:id="rId68"/>
    </p:embeddedFont>
    <p:embeddedFont>
      <p:font typeface="Tahoma" pitchFamily="34" charset="0"/>
      <p:regular r:id="rId69"/>
      <p:bold r:id="rId70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E96"/>
    <a:srgbClr val="FF7C80"/>
    <a:srgbClr val="FDEBD7"/>
    <a:srgbClr val="F505F5"/>
    <a:srgbClr val="F765E2"/>
    <a:srgbClr val="96CFAC"/>
    <a:srgbClr val="F6AD3A"/>
    <a:srgbClr val="FABE00"/>
    <a:srgbClr val="02AF7E"/>
    <a:srgbClr val="F49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5" autoAdjust="0"/>
    <p:restoredTop sz="92734" autoAdjust="0"/>
  </p:normalViewPr>
  <p:slideViewPr>
    <p:cSldViewPr>
      <p:cViewPr varScale="1">
        <p:scale>
          <a:sx n="80" d="100"/>
          <a:sy n="80" d="100"/>
        </p:scale>
        <p:origin x="-1771" y="-8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2021-09-12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2021-09-12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65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xmlns="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xmlns="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681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7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:a16="http://schemas.microsoft.com/office/drawing/2014/main" xmlns="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xmlns="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xmlns="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59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2021-09-12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5" r:id="rId7"/>
    <p:sldLayoutId id="2147484234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 smtClean="0"/>
              <a:t>패턴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Model-View-Controller</a:t>
            </a:r>
            <a:r>
              <a:rPr lang="ko-KR" altLang="en-US" dirty="0"/>
              <a:t>의 </a:t>
            </a:r>
            <a:r>
              <a:rPr lang="ko-KR" altLang="en-US" dirty="0" smtClean="0"/>
              <a:t>약어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GUI(Graphical </a:t>
            </a:r>
            <a:r>
              <a:rPr lang="en-US" altLang="ko-KR" dirty="0"/>
              <a:t>User </a:t>
            </a:r>
            <a:r>
              <a:rPr lang="en-US" altLang="ko-KR" dirty="0" smtClean="0"/>
              <a:t>Interface) </a:t>
            </a:r>
            <a:r>
              <a:rPr lang="ko-KR" altLang="en-US" dirty="0"/>
              <a:t>기반의 애플리케이션 개발에 사용되는 디자인 </a:t>
            </a:r>
            <a:r>
              <a:rPr lang="ko-KR" altLang="en-US" dirty="0" smtClean="0"/>
              <a:t>패턴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지금은 </a:t>
            </a:r>
            <a:r>
              <a:rPr lang="ko-KR" altLang="en-US" dirty="0" err="1"/>
              <a:t>백엔드</a:t>
            </a:r>
            <a:r>
              <a:rPr lang="ko-KR" altLang="en-US" dirty="0"/>
              <a:t> 기반의 웹 애플리케이션 개발의 기본 모델이 </a:t>
            </a:r>
            <a:r>
              <a:rPr lang="ko-KR" altLang="en-US" dirty="0" smtClean="0"/>
              <a:t>되었음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모바일</a:t>
            </a:r>
            <a:r>
              <a:rPr lang="ko-KR" altLang="en-US" dirty="0" smtClean="0"/>
              <a:t> </a:t>
            </a:r>
            <a:r>
              <a:rPr lang="ko-KR" altLang="en-US" dirty="0" err="1"/>
              <a:t>앱</a:t>
            </a:r>
            <a:r>
              <a:rPr lang="ko-KR" altLang="en-US" dirty="0"/>
              <a:t> 및 </a:t>
            </a:r>
            <a:r>
              <a:rPr lang="ko-KR" altLang="en-US" dirty="0" err="1"/>
              <a:t>프런트엔드</a:t>
            </a:r>
            <a:r>
              <a:rPr lang="ko-KR" altLang="en-US" dirty="0"/>
              <a:t> 기반 웹 애플리케이션 개발이 늘어나면서 </a:t>
            </a:r>
            <a:r>
              <a:rPr lang="en-US" altLang="ko-KR" dirty="0" smtClean="0"/>
              <a:t>MVP(Model-View-Presenter), MVVM(Model-View-</a:t>
            </a:r>
            <a:r>
              <a:rPr lang="en-US" altLang="ko-KR" dirty="0" err="1" smtClean="0"/>
              <a:t>ViewModel</a:t>
            </a:r>
            <a:r>
              <a:rPr lang="en-US" altLang="ko-KR" dirty="0" smtClean="0"/>
              <a:t>) </a:t>
            </a:r>
            <a:r>
              <a:rPr lang="ko-KR" altLang="en-US" dirty="0"/>
              <a:t>과 같은 패턴도 널리 사용되고 </a:t>
            </a:r>
            <a:r>
              <a:rPr lang="ko-KR" altLang="en-US" dirty="0" smtClean="0"/>
              <a:t>있</a:t>
            </a:r>
            <a:r>
              <a:rPr lang="ko-KR" altLang="en-US" dirty="0"/>
              <a:t>음</a:t>
            </a:r>
            <a:endParaRPr lang="en-US" altLang="ko-KR" dirty="0"/>
          </a:p>
          <a:p>
            <a:pPr lvl="1"/>
            <a:r>
              <a:rPr lang="en-US" altLang="ko-KR" dirty="0" smtClean="0"/>
              <a:t>MVC</a:t>
            </a:r>
            <a:r>
              <a:rPr lang="ko-KR" altLang="en-US" dirty="0" smtClean="0"/>
              <a:t> </a:t>
            </a:r>
            <a:r>
              <a:rPr lang="ko-KR" altLang="en-US" dirty="0"/>
              <a:t>패턴의 </a:t>
            </a:r>
            <a:r>
              <a:rPr lang="ko-KR" altLang="en-US" dirty="0" smtClean="0"/>
              <a:t>목적은 </a:t>
            </a:r>
            <a:r>
              <a:rPr lang="ko-KR" altLang="en-US" dirty="0"/>
              <a:t>화면과 데이터 처리를 분리하여 코드 간 종속성을 </a:t>
            </a:r>
            <a:r>
              <a:rPr lang="ko-KR" altLang="en-US" dirty="0" smtClean="0"/>
              <a:t>줄이는 것임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ko-KR" altLang="en-US" dirty="0"/>
              <a:t>구성요소 간 역할을 명확하게 하여 코드를 쉽게 분리하고 협업이 </a:t>
            </a:r>
            <a:r>
              <a:rPr lang="ko-KR" altLang="en-US" dirty="0" smtClean="0"/>
              <a:t>용이해짐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21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MVC </a:t>
            </a:r>
            <a:r>
              <a:rPr lang="ko-KR" altLang="en-US" dirty="0" smtClean="0"/>
              <a:t>패턴 구조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62" y="1628800"/>
            <a:ext cx="5417476" cy="273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1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모델</a:t>
            </a:r>
            <a:r>
              <a:rPr lang="en-US" altLang="ko-KR" dirty="0" smtClean="0"/>
              <a:t>(Model)</a:t>
            </a:r>
            <a:endParaRPr lang="ko-KR" altLang="en-US" dirty="0"/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/>
              <a:t>처리하는 </a:t>
            </a:r>
            <a:r>
              <a:rPr lang="ko-KR" altLang="en-US" dirty="0" smtClean="0"/>
              <a:t>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일반적으로 </a:t>
            </a:r>
            <a:r>
              <a:rPr lang="ko-KR" altLang="en-US" dirty="0"/>
              <a:t>데이터베이스와 연동을 위한 </a:t>
            </a:r>
            <a:r>
              <a:rPr lang="en-US" altLang="ko-KR" dirty="0" smtClean="0"/>
              <a:t>DAO(Data </a:t>
            </a:r>
            <a:r>
              <a:rPr lang="en-US" altLang="ko-KR" dirty="0"/>
              <a:t>Access </a:t>
            </a:r>
            <a:r>
              <a:rPr lang="en-US" altLang="ko-KR" dirty="0" smtClean="0"/>
              <a:t>Object) </a:t>
            </a:r>
            <a:r>
              <a:rPr lang="ko-KR" altLang="en-US" dirty="0"/>
              <a:t>클래스와 데이터 구조를 표현하는 </a:t>
            </a:r>
            <a:r>
              <a:rPr lang="en-US" altLang="ko-KR" dirty="0" smtClean="0"/>
              <a:t>DO(Data </a:t>
            </a:r>
            <a:r>
              <a:rPr lang="en-US" altLang="ko-KR" dirty="0"/>
              <a:t>Object, </a:t>
            </a:r>
            <a:r>
              <a:rPr lang="ko-KR" altLang="en-US" dirty="0" err="1"/>
              <a:t>엔티티</a:t>
            </a:r>
            <a:r>
              <a:rPr lang="ko-KR" altLang="en-US" dirty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등으로 </a:t>
            </a:r>
            <a:r>
              <a:rPr lang="ko-KR" altLang="en-US" dirty="0" smtClean="0"/>
              <a:t>구성됨</a:t>
            </a:r>
            <a:endParaRPr lang="en-US" altLang="ko-KR" dirty="0"/>
          </a:p>
          <a:p>
            <a:pPr lvl="1"/>
            <a:r>
              <a:rPr lang="ko-KR" altLang="en-US" dirty="0"/>
              <a:t>모델은 </a:t>
            </a:r>
            <a:r>
              <a:rPr lang="ko-KR" altLang="en-US" dirty="0" err="1"/>
              <a:t>뷰나</a:t>
            </a:r>
            <a:r>
              <a:rPr lang="ko-KR" altLang="en-US" dirty="0"/>
              <a:t> 컨트롤러에 독립적인 구조로 데이터베이스 처리를 필요로 하는 여러 애플리케이션에서 공유할 수 </a:t>
            </a:r>
            <a:r>
              <a:rPr lang="ko-KR" altLang="en-US" dirty="0" smtClean="0"/>
              <a:t>있으며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웹 애플리케이션이 아닌 경우에도 사용할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48" y="3413211"/>
            <a:ext cx="6146905" cy="1383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4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/>
              <a:t>(</a:t>
            </a:r>
            <a:r>
              <a:rPr lang="en-US" altLang="ko-KR" dirty="0" smtClean="0"/>
              <a:t>View)</a:t>
            </a:r>
          </a:p>
          <a:p>
            <a:pPr lvl="1"/>
            <a:r>
              <a:rPr lang="ko-KR" altLang="en-US" dirty="0" smtClean="0"/>
              <a:t>화면 </a:t>
            </a:r>
            <a:r>
              <a:rPr lang="ko-KR" altLang="en-US" dirty="0"/>
              <a:t>구성을 담당하는 </a:t>
            </a:r>
            <a:r>
              <a:rPr lang="ko-KR" altLang="en-US" dirty="0" smtClean="0"/>
              <a:t>영역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</a:t>
            </a:r>
            <a:r>
              <a:rPr lang="ko-KR" altLang="en-US" dirty="0"/>
              <a:t>데이터를 출력하는 용도로만 사용하는 것이 </a:t>
            </a:r>
            <a:r>
              <a:rPr lang="ko-KR" altLang="en-US" dirty="0" smtClean="0"/>
              <a:t>바람직함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/>
              <a:t>뷰에서</a:t>
            </a:r>
            <a:r>
              <a:rPr lang="ko-KR" altLang="en-US" dirty="0"/>
              <a:t> 데이터를 직접 가져오는 방식은 권장하지 </a:t>
            </a:r>
            <a:r>
              <a:rPr lang="ko-KR" altLang="en-US" dirty="0" smtClean="0"/>
              <a:t>않</a:t>
            </a:r>
            <a:r>
              <a:rPr lang="ko-KR" altLang="en-US" dirty="0"/>
              <a:t>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ko-KR" altLang="en-US" dirty="0"/>
              <a:t>영역의 구현을 위해 </a:t>
            </a:r>
            <a:r>
              <a:rPr lang="ko-KR" altLang="en-US" dirty="0" err="1"/>
              <a:t>뷰</a:t>
            </a:r>
            <a:r>
              <a:rPr lang="ko-KR" altLang="en-US" dirty="0"/>
              <a:t> 템플릿 엔진이 사용되며 </a:t>
            </a:r>
            <a:r>
              <a:rPr lang="en-US" altLang="ko-KR" dirty="0"/>
              <a:t>JSP </a:t>
            </a:r>
            <a:r>
              <a:rPr lang="ko-KR" altLang="en-US" dirty="0"/>
              <a:t>역시 이러한 </a:t>
            </a:r>
            <a:r>
              <a:rPr lang="ko-KR" altLang="en-US" dirty="0" err="1"/>
              <a:t>뷰</a:t>
            </a:r>
            <a:r>
              <a:rPr lang="ko-KR" altLang="en-US" dirty="0"/>
              <a:t> 템플릿 엔진 중 </a:t>
            </a:r>
            <a:r>
              <a:rPr lang="ko-KR" altLang="en-US" dirty="0" smtClean="0"/>
              <a:t>하나임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/>
              <a:t>이외에 </a:t>
            </a:r>
            <a:r>
              <a:rPr lang="en-US" altLang="ko-KR" dirty="0"/>
              <a:t>EL, JSTL </a:t>
            </a:r>
            <a:r>
              <a:rPr lang="ko-KR" altLang="en-US" dirty="0"/>
              <a:t>등을 사용해 컨트롤러로부터 전달받은 데이터를 출력하고 </a:t>
            </a:r>
            <a:r>
              <a:rPr lang="en-US" altLang="ko-KR" dirty="0"/>
              <a:t>HTML, CSS </a:t>
            </a:r>
            <a:r>
              <a:rPr lang="ko-KR" altLang="en-US" dirty="0"/>
              <a:t>등을 통해 화면을 </a:t>
            </a:r>
            <a:r>
              <a:rPr lang="ko-KR" altLang="en-US" dirty="0" smtClean="0"/>
              <a:t>디자인함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뷰는</a:t>
            </a:r>
            <a:r>
              <a:rPr lang="ko-KR" altLang="en-US" dirty="0" smtClean="0"/>
              <a:t> </a:t>
            </a:r>
            <a:r>
              <a:rPr lang="ko-KR" altLang="en-US" dirty="0"/>
              <a:t>기본적으로 모델</a:t>
            </a:r>
            <a:r>
              <a:rPr lang="en-US" altLang="ko-KR" dirty="0"/>
              <a:t>, </a:t>
            </a:r>
            <a:r>
              <a:rPr lang="ko-KR" altLang="en-US" dirty="0"/>
              <a:t>컨트롤러와의 종속성이 없도록 구현해야 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080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컨트롤러</a:t>
            </a:r>
            <a:r>
              <a:rPr lang="en-US" altLang="ko-KR" dirty="0" smtClean="0"/>
              <a:t>(Controller)</a:t>
            </a:r>
          </a:p>
          <a:p>
            <a:pPr lvl="1"/>
            <a:r>
              <a:rPr lang="en-US" altLang="ko-KR" dirty="0" smtClean="0"/>
              <a:t>MVC </a:t>
            </a:r>
            <a:r>
              <a:rPr lang="ko-KR" altLang="en-US" dirty="0"/>
              <a:t>패턴의 핵심으로 모든 사용자 요청의 중심에 </a:t>
            </a:r>
            <a:r>
              <a:rPr lang="ko-KR" altLang="en-US" dirty="0" smtClean="0"/>
              <a:t>위치함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사용자 </a:t>
            </a:r>
            <a:r>
              <a:rPr lang="ko-KR" altLang="en-US" dirty="0"/>
              <a:t>요청은 특정 </a:t>
            </a:r>
            <a:r>
              <a:rPr lang="ko-KR" altLang="en-US" dirty="0" err="1"/>
              <a:t>뷰에</a:t>
            </a:r>
            <a:r>
              <a:rPr lang="ko-KR" altLang="en-US" dirty="0"/>
              <a:t> 바로 전달되지 않고 컨트롤러를 통해야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컨트롤러는 </a:t>
            </a:r>
            <a:r>
              <a:rPr lang="ko-KR" altLang="en-US" dirty="0"/>
              <a:t>사용자 요청에 따라 모델을 통해 데이터베이스와 연동하여 데이터를 처리하고 </a:t>
            </a:r>
            <a:r>
              <a:rPr lang="ko-KR" altLang="en-US" dirty="0" err="1"/>
              <a:t>뷰에</a:t>
            </a:r>
            <a:r>
              <a:rPr lang="ko-KR" altLang="en-US" dirty="0"/>
              <a:t> </a:t>
            </a:r>
            <a:r>
              <a:rPr lang="ko-KR" altLang="en-US" dirty="0" smtClean="0"/>
              <a:t>전달함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뷰로</a:t>
            </a:r>
            <a:r>
              <a:rPr lang="ko-KR" altLang="en-US" dirty="0" smtClean="0"/>
              <a:t> </a:t>
            </a:r>
            <a:r>
              <a:rPr lang="ko-KR" altLang="en-US" dirty="0"/>
              <a:t>전달하기 위해 데이터가 들어 있는 </a:t>
            </a:r>
            <a:r>
              <a:rPr lang="en-US" altLang="ko-KR" dirty="0"/>
              <a:t>DO </a:t>
            </a:r>
            <a:r>
              <a:rPr lang="ko-KR" altLang="en-US" dirty="0"/>
              <a:t>혹은 </a:t>
            </a:r>
            <a:r>
              <a:rPr lang="en-US" altLang="ko-KR" dirty="0"/>
              <a:t>List&lt;DO&gt; </a:t>
            </a:r>
            <a:r>
              <a:rPr lang="ko-KR" altLang="en-US" dirty="0"/>
              <a:t>형태의 객체를 </a:t>
            </a:r>
            <a:r>
              <a:rPr lang="en-US" altLang="ko-KR" dirty="0"/>
              <a:t>request</a:t>
            </a:r>
            <a:r>
              <a:rPr lang="ko-KR" altLang="en-US" dirty="0"/>
              <a:t>에 저장한 후 </a:t>
            </a:r>
            <a:r>
              <a:rPr lang="ko-KR" altLang="en-US" dirty="0" err="1" smtClean="0"/>
              <a:t>포워딩함</a:t>
            </a:r>
            <a:endParaRPr lang="en-US" altLang="ko-KR" dirty="0"/>
          </a:p>
          <a:p>
            <a:pPr lvl="1"/>
            <a:r>
              <a:rPr lang="ko-KR" altLang="en-US" dirty="0"/>
              <a:t>컨트롤러는 특정 </a:t>
            </a:r>
            <a:r>
              <a:rPr lang="ko-KR" altLang="en-US" dirty="0" err="1"/>
              <a:t>뷰를</a:t>
            </a:r>
            <a:r>
              <a:rPr lang="ko-KR" altLang="en-US" dirty="0"/>
              <a:t> 지정해야 하기 때문에 </a:t>
            </a:r>
            <a:r>
              <a:rPr lang="ko-KR" altLang="en-US" dirty="0" err="1"/>
              <a:t>뷰와</a:t>
            </a:r>
            <a:r>
              <a:rPr lang="ko-KR" altLang="en-US" dirty="0"/>
              <a:t> 종속관계가 발생할 수밖에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프로젝트의 규모가 클수록 컨트롤러는 복잡해지고 관리가 어려워지는 문제가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43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컨트롤러의 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</a:t>
            </a:r>
            <a:r>
              <a:rPr lang="en-US" altLang="ko-KR" dirty="0"/>
              <a:t>, </a:t>
            </a:r>
            <a:r>
              <a:rPr lang="ko-KR" altLang="en-US" dirty="0" err="1"/>
              <a:t>서블릿</a:t>
            </a:r>
            <a:r>
              <a:rPr lang="ko-KR" altLang="en-US" dirty="0"/>
              <a:t> 모두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JSP: </a:t>
            </a:r>
            <a:r>
              <a:rPr lang="ko-KR" altLang="en-US" dirty="0" smtClean="0"/>
              <a:t>간단한 </a:t>
            </a:r>
            <a:r>
              <a:rPr lang="ko-KR" altLang="en-US" dirty="0"/>
              <a:t>기능을 구현할 </a:t>
            </a:r>
            <a:r>
              <a:rPr lang="ko-KR" altLang="en-US" dirty="0" smtClean="0"/>
              <a:t>때 유리함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서블릿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규모 </a:t>
            </a:r>
            <a:r>
              <a:rPr lang="ko-KR" altLang="en-US" dirty="0"/>
              <a:t>확장과 향후 스프링 프레임워크로의 확장 </a:t>
            </a:r>
            <a:r>
              <a:rPr lang="ko-KR" altLang="en-US" dirty="0" smtClean="0"/>
              <a:t>등에 유리함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컨트롤러를 호출하기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0" y="3080822"/>
            <a:ext cx="6115360" cy="1360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533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컨트롤러를 </a:t>
            </a:r>
            <a:r>
              <a:rPr lang="ko-KR" altLang="en-US" dirty="0"/>
              <a:t>구성하는 세 가지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사용자 </a:t>
            </a:r>
            <a:r>
              <a:rPr lang="ko-KR" altLang="en-US" dirty="0"/>
              <a:t>요청마다 컨트롤러를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특정 모듈 단위로 하나의 컨트롤러 안에서 여러 요청 단위를 구분해 처리하기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프런트 </a:t>
            </a:r>
            <a:r>
              <a:rPr lang="ko-KR" altLang="en-US" dirty="0"/>
              <a:t>컨트롤러를 따로 두어 모든 요청을 하나의 컨트롤러로 모은 다음 요청에 따라 구현 컨트롤러를 </a:t>
            </a:r>
            <a:r>
              <a:rPr lang="ko-KR" altLang="en-US" dirty="0" smtClean="0"/>
              <a:t>호출하기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0181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</a:p>
          <a:p>
            <a:pPr algn="ctr"/>
            <a:r>
              <a:rPr lang="ko-KR" altLang="en-US" sz="4000" b="1" dirty="0" err="1" smtClean="0">
                <a:latin typeface="+mn-ea"/>
                <a:ea typeface="+mn-ea"/>
              </a:rPr>
              <a:t>서블릿</a:t>
            </a:r>
            <a:r>
              <a:rPr lang="ko-KR" altLang="en-US" sz="4000" b="1" dirty="0" smtClean="0">
                <a:latin typeface="+mn-ea"/>
                <a:ea typeface="+mn-ea"/>
              </a:rPr>
              <a:t> 컨트롤러 설계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4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컨트롤러의 가장 기본적인 </a:t>
            </a:r>
            <a:r>
              <a:rPr lang="ko-KR" altLang="en-US" dirty="0" smtClean="0"/>
              <a:t>기능 세 가지 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클라이언트 </a:t>
            </a:r>
            <a:r>
              <a:rPr lang="ko-KR" altLang="en-US" dirty="0"/>
              <a:t>요청 </a:t>
            </a:r>
            <a:r>
              <a:rPr lang="ko-KR" altLang="en-US" dirty="0" smtClean="0"/>
              <a:t>처리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 smtClean="0"/>
              <a:t>입력값</a:t>
            </a:r>
            <a:r>
              <a:rPr lang="ko-KR" altLang="en-US" dirty="0" smtClean="0"/>
              <a:t> 핸들링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 smtClean="0"/>
              <a:t>뷰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pPr marL="698500" lvl="1" indent="-342900">
              <a:buFont typeface="+mj-ea"/>
              <a:buAutoNum type="circleNumDbPlain"/>
            </a:pPr>
            <a:endParaRPr lang="en-US" altLang="ko-KR" dirty="0" smtClean="0"/>
          </a:p>
          <a:p>
            <a:pPr>
              <a:buFont typeface="+mj-ea"/>
              <a:buAutoNum type="circleNumDbPlain"/>
            </a:pPr>
            <a:r>
              <a:rPr lang="ko-KR" altLang="en-US" dirty="0" smtClean="0"/>
              <a:t>클라이언트 요청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클라이언트 </a:t>
            </a:r>
            <a:r>
              <a:rPr lang="ko-KR" altLang="en-US" dirty="0"/>
              <a:t>요청을 단일 컨트롤러에서 처리할 것인지 개별 컨트롤러에서 처리할 것인지 결정해야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서블릿은</a:t>
            </a:r>
            <a:r>
              <a:rPr lang="ko-KR" altLang="en-US" dirty="0" smtClean="0"/>
              <a:t> </a:t>
            </a:r>
            <a:r>
              <a:rPr lang="en-US" altLang="ko-KR" dirty="0"/>
              <a:t>URL </a:t>
            </a:r>
            <a:r>
              <a:rPr lang="ko-KR" altLang="en-US" dirty="0"/>
              <a:t>요청을 </a:t>
            </a:r>
            <a:r>
              <a:rPr lang="en-US" altLang="ko-KR" dirty="0"/>
              <a:t>GET, POST </a:t>
            </a:r>
            <a:r>
              <a:rPr lang="ko-KR" altLang="en-US" dirty="0"/>
              <a:t>등의 </a:t>
            </a:r>
            <a:r>
              <a:rPr lang="en-US" altLang="ko-KR" dirty="0"/>
              <a:t>HTTP </a:t>
            </a:r>
            <a:r>
              <a:rPr lang="ko-KR" altLang="en-US" dirty="0" err="1"/>
              <a:t>메서드를</a:t>
            </a:r>
            <a:r>
              <a:rPr lang="ko-KR" altLang="en-US" dirty="0"/>
              <a:t> 통해 처리하는 구조이기 때문에 여러 </a:t>
            </a:r>
            <a:r>
              <a:rPr lang="en-US" altLang="ko-KR" dirty="0"/>
              <a:t>URL </a:t>
            </a:r>
            <a:r>
              <a:rPr lang="ko-KR" altLang="en-US" dirty="0"/>
              <a:t>패턴을 하나의 </a:t>
            </a:r>
            <a:r>
              <a:rPr lang="ko-KR" altLang="en-US" dirty="0" err="1"/>
              <a:t>서블릿에서</a:t>
            </a:r>
            <a:r>
              <a:rPr lang="ko-KR" altLang="en-US" dirty="0"/>
              <a:t> 처리할 수 있지만 </a:t>
            </a:r>
            <a:r>
              <a:rPr lang="en-US" altLang="ko-KR" dirty="0"/>
              <a:t>URL</a:t>
            </a:r>
            <a:r>
              <a:rPr lang="ko-KR" altLang="en-US" dirty="0"/>
              <a:t>에 따라 다른 처리를 구현할 수는 </a:t>
            </a:r>
            <a:r>
              <a:rPr lang="ko-KR" altLang="en-US" dirty="0" smtClean="0"/>
              <a:t>없음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975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예시</a:t>
            </a:r>
            <a:r>
              <a:rPr lang="en-US" altLang="ko-KR" dirty="0" smtClean="0"/>
              <a:t>1)</a:t>
            </a:r>
            <a:r>
              <a:rPr lang="ko-KR" altLang="en-US" dirty="0" smtClean="0"/>
              <a:t> </a:t>
            </a:r>
            <a:r>
              <a:rPr lang="ko-KR" altLang="en-US" dirty="0"/>
              <a:t>어떤 </a:t>
            </a:r>
            <a:r>
              <a:rPr lang="ko-KR" altLang="en-US" dirty="0" smtClean="0"/>
              <a:t>쇼핑몰의 제품 등록과 삭제 기능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이때 </a:t>
            </a:r>
            <a:r>
              <a:rPr lang="ko-KR" altLang="en-US" dirty="0"/>
              <a:t>두 </a:t>
            </a:r>
            <a:r>
              <a:rPr lang="en-US" altLang="ko-KR" dirty="0"/>
              <a:t>URL </a:t>
            </a:r>
            <a:r>
              <a:rPr lang="ko-KR" altLang="en-US" dirty="0"/>
              <a:t>요청을 하나의 </a:t>
            </a:r>
            <a:r>
              <a:rPr lang="ko-KR" altLang="en-US" dirty="0" err="1"/>
              <a:t>서블릿으로</a:t>
            </a:r>
            <a:r>
              <a:rPr lang="ko-KR" altLang="en-US" dirty="0"/>
              <a:t> 처리하도록 </a:t>
            </a:r>
            <a:r>
              <a:rPr lang="en-US" altLang="ko-KR" dirty="0"/>
              <a:t>URL </a:t>
            </a:r>
            <a:r>
              <a:rPr lang="ko-KR" altLang="en-US" dirty="0" err="1"/>
              <a:t>매핑</a:t>
            </a:r>
            <a:r>
              <a:rPr lang="ko-KR" altLang="en-US" dirty="0"/>
              <a:t> 설정을 할 수 있으나</a:t>
            </a:r>
            <a:r>
              <a:rPr lang="en-US" altLang="ko-KR" dirty="0"/>
              <a:t>, </a:t>
            </a:r>
            <a:r>
              <a:rPr lang="ko-KR" altLang="en-US" dirty="0"/>
              <a:t>두 요청 모두 </a:t>
            </a:r>
            <a:r>
              <a:rPr lang="en-US" altLang="ko-KR" dirty="0"/>
              <a:t>GET </a:t>
            </a:r>
            <a:r>
              <a:rPr lang="ko-KR" altLang="en-US" dirty="0"/>
              <a:t>방식이라면 </a:t>
            </a:r>
            <a:r>
              <a:rPr lang="en-US" altLang="ko-KR" dirty="0"/>
              <a:t>URL</a:t>
            </a:r>
            <a:r>
              <a:rPr lang="ko-KR" altLang="en-US" dirty="0"/>
              <a:t>이 다르더라도 동일한 </a:t>
            </a:r>
            <a:r>
              <a:rPr lang="en-US" altLang="ko-KR" dirty="0" err="1"/>
              <a:t>doGet</a:t>
            </a:r>
            <a:r>
              <a:rPr lang="en-US" altLang="ko-KR" dirty="0"/>
              <a:t>( ) </a:t>
            </a:r>
            <a:r>
              <a:rPr lang="ko-KR" altLang="en-US" dirty="0" err="1"/>
              <a:t>메서드가</a:t>
            </a:r>
            <a:r>
              <a:rPr lang="ko-KR" altLang="en-US" dirty="0"/>
              <a:t> 호출되기 때문에 어떤 요청이 호출된 것인지 구분할 수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각각의 </a:t>
            </a:r>
            <a:r>
              <a:rPr lang="en-US" altLang="ko-KR" dirty="0"/>
              <a:t>URL </a:t>
            </a:r>
            <a:r>
              <a:rPr lang="ko-KR" altLang="en-US" dirty="0"/>
              <a:t>요청을 별도의 </a:t>
            </a:r>
            <a:r>
              <a:rPr lang="ko-KR" altLang="en-US" dirty="0" err="1"/>
              <a:t>서블릿으로</a:t>
            </a:r>
            <a:r>
              <a:rPr lang="ko-KR" altLang="en-US" dirty="0"/>
              <a:t> 구현해야 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064" y="1340768"/>
            <a:ext cx="6739908" cy="76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06" y="4149080"/>
            <a:ext cx="6127189" cy="159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64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예시</a:t>
            </a:r>
            <a:r>
              <a:rPr lang="en-US" altLang="ko-KR" dirty="0" smtClean="0"/>
              <a:t>2)</a:t>
            </a:r>
            <a:r>
              <a:rPr lang="ko-KR" altLang="en-US" dirty="0"/>
              <a:t> 회원 관리 </a:t>
            </a:r>
            <a:r>
              <a:rPr lang="ko-KR" altLang="en-US" dirty="0" smtClean="0"/>
              <a:t>프로그램의 </a:t>
            </a:r>
            <a:r>
              <a:rPr lang="ko-KR" altLang="en-US" dirty="0"/>
              <a:t>회원 가입</a:t>
            </a:r>
            <a:r>
              <a:rPr lang="en-US" altLang="ko-KR" dirty="0"/>
              <a:t>,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), </a:t>
            </a:r>
            <a:r>
              <a:rPr lang="ko-KR" altLang="en-US" dirty="0"/>
              <a:t>로그인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각각의 </a:t>
            </a:r>
            <a:r>
              <a:rPr lang="ko-KR" altLang="en-US" dirty="0"/>
              <a:t>요청을 처리하기 위한 컨트롤러가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ko-KR" altLang="en-US" dirty="0"/>
              <a:t>입력</a:t>
            </a:r>
            <a:r>
              <a:rPr lang="en-US" altLang="ko-KR" dirty="0"/>
              <a:t>/</a:t>
            </a:r>
            <a:r>
              <a:rPr lang="ko-KR" altLang="en-US" dirty="0"/>
              <a:t>요청 화면과 입력 데이터를 받아 이를 처리하는 컨트롤러</a:t>
            </a:r>
            <a:r>
              <a:rPr lang="en-US" altLang="ko-KR" dirty="0"/>
              <a:t>, </a:t>
            </a:r>
            <a:r>
              <a:rPr lang="ko-KR" altLang="en-US" dirty="0"/>
              <a:t>처리된 결과를 보여주기 위한 화면이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경우 각각의 컨트롤러를 구현해야 하지만 같은 단위의 업무를 하나의 컨트롤러에서 처리하는 것이 구조적으로 관리가 쉬울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물론 </a:t>
            </a:r>
            <a:r>
              <a:rPr lang="ko-KR" altLang="en-US" dirty="0"/>
              <a:t>하나의 컨트롤러에서 처리할 요청이 지나치게 많은 경우 오히려 코드 관리가 어려울 수 있으므로 </a:t>
            </a:r>
            <a:r>
              <a:rPr lang="ko-KR" altLang="en-US" dirty="0" smtClean="0"/>
              <a:t>주의해야 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1268760"/>
            <a:ext cx="6713886" cy="984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8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사용자의 </a:t>
            </a:r>
            <a:r>
              <a:rPr lang="ko-KR" altLang="en-US" dirty="0"/>
              <a:t>요청을 구분해 하나의 </a:t>
            </a:r>
            <a:r>
              <a:rPr lang="ko-KR" altLang="en-US" dirty="0" err="1"/>
              <a:t>서블릿에서</a:t>
            </a:r>
            <a:r>
              <a:rPr lang="ko-KR" altLang="en-US" dirty="0"/>
              <a:t> 처리하기 </a:t>
            </a:r>
            <a:r>
              <a:rPr lang="ko-KR" altLang="en-US" dirty="0" smtClean="0"/>
              <a:t>위한 </a:t>
            </a:r>
            <a:r>
              <a:rPr lang="ko-KR" altLang="en-US" dirty="0"/>
              <a:t>두 가지 </a:t>
            </a:r>
            <a:r>
              <a:rPr lang="ko-KR" altLang="en-US" dirty="0" smtClean="0"/>
              <a:t>방법</a:t>
            </a:r>
            <a:endParaRPr lang="en-US" altLang="ko-KR" dirty="0"/>
          </a:p>
          <a:p>
            <a:pPr marL="698500" lvl="1" indent="-342900">
              <a:buFont typeface="+mj-lt"/>
              <a:buAutoNum type="arabicParenR"/>
            </a:pPr>
            <a:r>
              <a:rPr lang="en-US" altLang="ko-KR" dirty="0" smtClean="0"/>
              <a:t>URL</a:t>
            </a:r>
            <a:r>
              <a:rPr lang="ko-KR" altLang="en-US" dirty="0"/>
              <a:t>의 </a:t>
            </a:r>
            <a:r>
              <a:rPr lang="ko-KR" altLang="en-US" dirty="0" err="1"/>
              <a:t>파라미터</a:t>
            </a:r>
            <a:r>
              <a:rPr lang="ko-KR" altLang="en-US" dirty="0"/>
              <a:t> 이용</a:t>
            </a:r>
          </a:p>
          <a:p>
            <a:pPr marL="698500" lvl="1" indent="-342900">
              <a:buFont typeface="+mj-lt"/>
              <a:buAutoNum type="arabicParenR"/>
            </a:pPr>
            <a:r>
              <a:rPr lang="ko-KR" altLang="en-US" dirty="0" smtClean="0"/>
              <a:t>프런트 </a:t>
            </a:r>
            <a:r>
              <a:rPr lang="ko-KR" altLang="en-US" dirty="0"/>
              <a:t>컨트롤러 </a:t>
            </a:r>
            <a:r>
              <a:rPr lang="ko-KR" altLang="en-US" dirty="0" smtClean="0"/>
              <a:t>구현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8679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/>
              <a:t>의 </a:t>
            </a:r>
            <a:r>
              <a:rPr lang="ko-KR" altLang="en-US" dirty="0" err="1"/>
              <a:t>파라미터</a:t>
            </a:r>
            <a:r>
              <a:rPr lang="ko-KR" altLang="en-US" dirty="0"/>
              <a:t> 이용</a:t>
            </a:r>
          </a:p>
          <a:p>
            <a:pPr lvl="1"/>
            <a:r>
              <a:rPr lang="en-US" altLang="ko-KR" dirty="0" smtClean="0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action</a:t>
            </a:r>
            <a:r>
              <a:rPr lang="ko-KR" altLang="en-US" dirty="0"/>
              <a:t>과 같이 별도의 </a:t>
            </a:r>
            <a:r>
              <a:rPr lang="ko-KR" altLang="en-US" dirty="0" err="1"/>
              <a:t>파라미터를</a:t>
            </a:r>
            <a:r>
              <a:rPr lang="ko-KR" altLang="en-US" dirty="0"/>
              <a:t> 두어 요청을 </a:t>
            </a:r>
            <a:r>
              <a:rPr lang="ko-KR" altLang="en-US" dirty="0" smtClean="0"/>
              <a:t>구분함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b="1" dirty="0"/>
              <a:t>member</a:t>
            </a:r>
            <a:r>
              <a:rPr lang="en-US" altLang="ko-KR" dirty="0"/>
              <a:t>: </a:t>
            </a:r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 err="1" smtClean="0"/>
              <a:t>매핑값</a:t>
            </a:r>
            <a:endParaRPr lang="en-US" altLang="ko-KR" dirty="0"/>
          </a:p>
          <a:p>
            <a:pPr lvl="2"/>
            <a:r>
              <a:rPr lang="en-US" altLang="ko-KR" b="1" dirty="0" smtClean="0"/>
              <a:t>action</a:t>
            </a:r>
            <a:r>
              <a:rPr lang="en-US" altLang="ko-KR" dirty="0"/>
              <a:t>: </a:t>
            </a:r>
            <a:r>
              <a:rPr lang="ko-KR" altLang="en-US" dirty="0"/>
              <a:t>요청을 구분하기 위한 </a:t>
            </a:r>
            <a:r>
              <a:rPr lang="ko-KR" altLang="en-US" dirty="0" err="1" smtClean="0"/>
              <a:t>파라미터</a:t>
            </a:r>
            <a:endParaRPr lang="en-US" altLang="ko-KR" dirty="0"/>
          </a:p>
          <a:p>
            <a:pPr lvl="1"/>
            <a:r>
              <a:rPr lang="ko-KR" altLang="en-US" dirty="0" smtClean="0"/>
              <a:t>요청에는 </a:t>
            </a:r>
            <a:r>
              <a:rPr lang="ko-KR" altLang="en-US" dirty="0"/>
              <a:t>회원 정보</a:t>
            </a:r>
            <a:r>
              <a:rPr lang="en-US" altLang="ko-KR" dirty="0"/>
              <a:t>, </a:t>
            </a:r>
            <a:r>
              <a:rPr lang="ko-KR" altLang="en-US" dirty="0"/>
              <a:t>로그인 아이디 등의 사용자 데이터가 추가로 </a:t>
            </a:r>
            <a:r>
              <a:rPr lang="ko-KR" altLang="en-US" dirty="0" smtClean="0"/>
              <a:t>포함됨</a:t>
            </a:r>
            <a:endParaRPr lang="en-US" altLang="ko-KR" dirty="0"/>
          </a:p>
          <a:p>
            <a:pPr lvl="1"/>
            <a:r>
              <a:rPr lang="en-US" altLang="ko-KR" dirty="0" smtClean="0"/>
              <a:t>GET</a:t>
            </a:r>
            <a:r>
              <a:rPr lang="en-US" altLang="ko-KR" dirty="0"/>
              <a:t>, POST </a:t>
            </a:r>
            <a:r>
              <a:rPr lang="ko-KR" altLang="en-US" dirty="0"/>
              <a:t>방식이 모두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컨트롤러에서는 </a:t>
            </a:r>
            <a:r>
              <a:rPr lang="en-US" altLang="ko-KR" dirty="0"/>
              <a:t>action </a:t>
            </a:r>
            <a:r>
              <a:rPr lang="ko-KR" altLang="en-US" dirty="0"/>
              <a:t>값을 비교하여 별도의 </a:t>
            </a:r>
            <a:r>
              <a:rPr lang="ko-KR" altLang="en-US" dirty="0" err="1"/>
              <a:t>메서드</a:t>
            </a:r>
            <a:r>
              <a:rPr lang="ko-KR" altLang="en-US" dirty="0"/>
              <a:t> 구현 등의 방식으로 </a:t>
            </a:r>
            <a:r>
              <a:rPr lang="ko-KR" altLang="en-US" dirty="0" smtClean="0"/>
              <a:t>처리함</a:t>
            </a:r>
            <a:endParaRPr lang="en-US" altLang="ko-KR" dirty="0" smtClean="0"/>
          </a:p>
          <a:p>
            <a:pPr lvl="1"/>
            <a:r>
              <a:rPr lang="ko-KR" altLang="en-US" dirty="0"/>
              <a:t>비교적 간단한 방법이지만 </a:t>
            </a:r>
            <a:r>
              <a:rPr lang="en-US" altLang="ko-KR" dirty="0"/>
              <a:t>action </a:t>
            </a:r>
            <a:r>
              <a:rPr lang="ko-KR" altLang="en-US" dirty="0" err="1"/>
              <a:t>파라미터의</a:t>
            </a:r>
            <a:r>
              <a:rPr lang="ko-KR" altLang="en-US" dirty="0"/>
              <a:t> 구조가 변경되며 관련된 </a:t>
            </a:r>
            <a:r>
              <a:rPr lang="en-US" altLang="ko-KR" dirty="0"/>
              <a:t>HTML, JSP, </a:t>
            </a:r>
            <a:r>
              <a:rPr lang="ko-KR" altLang="en-US" dirty="0"/>
              <a:t>컨트롤러의 수정이 필요하다는 단점이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6739908" cy="772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477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/>
              <a:t>의 </a:t>
            </a:r>
            <a:r>
              <a:rPr lang="ko-KR" altLang="en-US" dirty="0" err="1"/>
              <a:t>파라미터</a:t>
            </a:r>
            <a:r>
              <a:rPr lang="ko-KR" altLang="en-US" dirty="0"/>
              <a:t> </a:t>
            </a:r>
            <a:r>
              <a:rPr lang="ko-KR" altLang="en-US" dirty="0" smtClean="0"/>
              <a:t>이용의 실제 구현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분기문</a:t>
            </a:r>
            <a:r>
              <a:rPr lang="ko-KR" altLang="en-US" dirty="0" smtClean="0"/>
              <a:t> 사용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06" y="1412776"/>
            <a:ext cx="6127189" cy="198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587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프런트 컨트롤러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(1)</a:t>
            </a:r>
            <a:endParaRPr lang="ko-KR" altLang="en-US" dirty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요청의 </a:t>
            </a:r>
            <a:r>
              <a:rPr lang="ko-KR" altLang="en-US" dirty="0" err="1"/>
              <a:t>진입점이</a:t>
            </a:r>
            <a:r>
              <a:rPr lang="ko-KR" altLang="en-US" dirty="0"/>
              <a:t> 되는 컨트롤러가 있고 </a:t>
            </a:r>
            <a:r>
              <a:rPr lang="ko-KR" altLang="en-US" dirty="0" smtClean="0"/>
              <a:t>여기서 </a:t>
            </a:r>
            <a:r>
              <a:rPr lang="ko-KR" altLang="en-US" dirty="0"/>
              <a:t>서브 컨트롤러를 호출하는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좀 </a:t>
            </a:r>
            <a:r>
              <a:rPr lang="ko-KR" altLang="en-US" dirty="0"/>
              <a:t>더 복잡한 구조를 체계적으로 처리할 수 </a:t>
            </a:r>
            <a:r>
              <a:rPr lang="ko-KR" altLang="en-US" dirty="0" smtClean="0"/>
              <a:t>있음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프런트 </a:t>
            </a:r>
            <a:r>
              <a:rPr lang="ko-KR" altLang="en-US" dirty="0"/>
              <a:t>컨트롤러 패턴으로 정립되어 있어 여러 구현에 응용되는 디자인 </a:t>
            </a:r>
            <a:r>
              <a:rPr lang="ko-KR" altLang="en-US" dirty="0" smtClean="0"/>
              <a:t>패턴임</a:t>
            </a:r>
            <a:endParaRPr lang="en-US" altLang="ko-KR" dirty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요청을 하나로 모으는 방법이 </a:t>
            </a:r>
            <a:r>
              <a:rPr lang="ko-KR" altLang="en-US" dirty="0" smtClean="0"/>
              <a:t>필요하며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일반적으로는 </a:t>
            </a:r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ko-KR" altLang="en-US" dirty="0" err="1"/>
              <a:t>매핑의</a:t>
            </a:r>
            <a:r>
              <a:rPr lang="ko-KR" altLang="en-US" dirty="0"/>
              <a:t> 구조적인 특징을 </a:t>
            </a:r>
            <a:r>
              <a:rPr lang="ko-KR" altLang="en-US" dirty="0" smtClean="0"/>
              <a:t>활용함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r>
              <a:rPr lang="en-US" altLang="ko-KR" b="1" dirty="0" smtClean="0"/>
              <a:t>/</a:t>
            </a:r>
            <a:r>
              <a:rPr lang="en-US" altLang="ko-KR" b="1" dirty="0"/>
              <a:t>member</a:t>
            </a:r>
            <a:r>
              <a:rPr lang="en-US" altLang="ko-KR" dirty="0"/>
              <a:t>: </a:t>
            </a:r>
            <a:r>
              <a:rPr lang="ko-KR" altLang="en-US" dirty="0"/>
              <a:t>회원 관리 웹 애플리케이션 </a:t>
            </a:r>
            <a:r>
              <a:rPr lang="ko-KR" altLang="en-US" dirty="0" err="1"/>
              <a:t>콘텍스트</a:t>
            </a:r>
            <a:r>
              <a:rPr lang="ko-KR" altLang="en-US" dirty="0"/>
              <a:t> 혹은 서비스 구분 </a:t>
            </a:r>
            <a:r>
              <a:rPr lang="ko-KR" altLang="en-US" dirty="0" smtClean="0"/>
              <a:t>경로</a:t>
            </a:r>
            <a:endParaRPr lang="en-US" altLang="ko-KR" dirty="0"/>
          </a:p>
          <a:p>
            <a:pPr lvl="2"/>
            <a:r>
              <a:rPr lang="en-US" altLang="ko-KR" b="1" dirty="0" smtClean="0"/>
              <a:t>*.</a:t>
            </a:r>
            <a:r>
              <a:rPr lang="en-US" altLang="ko-KR" b="1" dirty="0"/>
              <a:t>do</a:t>
            </a:r>
            <a:r>
              <a:rPr lang="en-US" altLang="ko-KR" dirty="0"/>
              <a:t>: </a:t>
            </a:r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URL </a:t>
            </a:r>
            <a:r>
              <a:rPr lang="ko-KR" altLang="en-US" dirty="0" err="1"/>
              <a:t>매핑값으로</a:t>
            </a:r>
            <a:r>
              <a:rPr lang="ko-KR" altLang="en-US" dirty="0"/>
              <a:t> 모든 요청은 하나의 </a:t>
            </a:r>
            <a:r>
              <a:rPr lang="ko-KR" altLang="en-US" dirty="0" err="1"/>
              <a:t>서블릿을</a:t>
            </a:r>
            <a:r>
              <a:rPr lang="ko-KR" altLang="en-US" dirty="0"/>
              <a:t> </a:t>
            </a:r>
            <a:r>
              <a:rPr lang="ko-KR" altLang="en-US" dirty="0" smtClean="0"/>
              <a:t>호출함</a:t>
            </a:r>
            <a:endParaRPr lang="en-US" altLang="ko-KR" dirty="0"/>
          </a:p>
          <a:p>
            <a:pPr lvl="1"/>
            <a:r>
              <a:rPr lang="ko-KR" altLang="en-US" dirty="0" smtClean="0"/>
              <a:t>컨트롤러에서는 </a:t>
            </a:r>
            <a:r>
              <a:rPr lang="en-US" altLang="ko-KR" dirty="0"/>
              <a:t>.do </a:t>
            </a:r>
            <a:r>
              <a:rPr lang="ko-KR" altLang="en-US" dirty="0"/>
              <a:t>앞의 요청 이름</a:t>
            </a:r>
            <a:r>
              <a:rPr lang="en-US" altLang="ko-KR" dirty="0"/>
              <a:t>(create, login)</a:t>
            </a:r>
            <a:r>
              <a:rPr lang="ko-KR" altLang="en-US" dirty="0"/>
              <a:t>으로 구분하여 별도의 </a:t>
            </a:r>
            <a:r>
              <a:rPr lang="ko-KR" altLang="en-US" dirty="0" err="1"/>
              <a:t>메서드</a:t>
            </a:r>
            <a:r>
              <a:rPr lang="ko-KR" altLang="en-US" dirty="0"/>
              <a:t> 혹은 서브클래스를 통해 </a:t>
            </a:r>
            <a:r>
              <a:rPr lang="ko-KR" altLang="en-US" dirty="0" smtClean="0"/>
              <a:t>실행함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140968"/>
            <a:ext cx="6739908" cy="75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83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361459"/>
          </a:xfrm>
        </p:spPr>
        <p:txBody>
          <a:bodyPr/>
          <a:lstStyle/>
          <a:p>
            <a:r>
              <a:rPr lang="ko-KR" altLang="en-US" dirty="0"/>
              <a:t>프런트 컨트롤러 </a:t>
            </a:r>
            <a:r>
              <a:rPr lang="ko-KR" altLang="en-US" dirty="0" smtClean="0"/>
              <a:t>구현의 장점</a:t>
            </a:r>
            <a:endParaRPr lang="ko-KR" altLang="en-US" dirty="0"/>
          </a:p>
          <a:p>
            <a:pPr lvl="1"/>
            <a:r>
              <a:rPr lang="ko-KR" altLang="en-US" dirty="0" smtClean="0"/>
              <a:t>요청에 </a:t>
            </a:r>
            <a:r>
              <a:rPr lang="ko-KR" altLang="en-US" dirty="0"/>
              <a:t>대한 </a:t>
            </a:r>
            <a:r>
              <a:rPr lang="ko-KR" altLang="en-US" dirty="0" err="1"/>
              <a:t>파라미터</a:t>
            </a:r>
            <a:r>
              <a:rPr lang="ko-KR" altLang="en-US" dirty="0"/>
              <a:t> 없이 명확한 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 </a:t>
            </a:r>
            <a:r>
              <a:rPr lang="ko-KR" altLang="en-US" dirty="0"/>
              <a:t>예시의 </a:t>
            </a:r>
            <a:r>
              <a:rPr lang="en-US" altLang="ko-KR" dirty="0"/>
              <a:t>create, login)</a:t>
            </a:r>
            <a:r>
              <a:rPr lang="ko-KR" altLang="en-US" dirty="0"/>
              <a:t>으로 요청할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요청에 </a:t>
            </a:r>
            <a:r>
              <a:rPr lang="ko-KR" altLang="en-US" dirty="0"/>
              <a:t>대한 </a:t>
            </a:r>
            <a:r>
              <a:rPr lang="en-US" altLang="ko-KR" dirty="0"/>
              <a:t>URL </a:t>
            </a:r>
            <a:r>
              <a:rPr lang="ko-KR" altLang="en-US" dirty="0"/>
              <a:t>관리가 필요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프런트 컨트롤러 구현의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</a:t>
            </a:r>
            <a:r>
              <a:rPr lang="ko-KR" altLang="en-US" dirty="0"/>
              <a:t>시스템이 </a:t>
            </a:r>
            <a:r>
              <a:rPr lang="ko-KR" altLang="en-US" dirty="0" smtClean="0"/>
              <a:t>세부 </a:t>
            </a:r>
            <a:r>
              <a:rPr lang="ko-KR" altLang="en-US" dirty="0"/>
              <a:t>시스템이 분리되어 있는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콘텍스트를</a:t>
            </a:r>
            <a:r>
              <a:rPr lang="ko-KR" altLang="en-US" dirty="0"/>
              <a:t> 분리하는 </a:t>
            </a:r>
            <a:r>
              <a:rPr lang="ko-KR" altLang="en-US" dirty="0" smtClean="0"/>
              <a:t>것은 세션 </a:t>
            </a:r>
            <a:r>
              <a:rPr lang="ko-KR" altLang="en-US" dirty="0"/>
              <a:t>관리 등에 부담이 갈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ko-KR" altLang="en-US" dirty="0"/>
              <a:t> </a:t>
            </a:r>
            <a:r>
              <a:rPr lang="ko-KR" altLang="en-US" dirty="0" err="1"/>
              <a:t>네이버와</a:t>
            </a:r>
            <a:r>
              <a:rPr lang="ko-KR" altLang="en-US" dirty="0"/>
              <a:t> </a:t>
            </a:r>
            <a:r>
              <a:rPr lang="ko-KR" altLang="en-US" dirty="0" smtClean="0"/>
              <a:t>같은 </a:t>
            </a:r>
            <a:r>
              <a:rPr lang="ko-KR" altLang="en-US" dirty="0"/>
              <a:t>포털 형태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단일 </a:t>
            </a:r>
            <a:r>
              <a:rPr lang="ko-KR" altLang="en-US" dirty="0" err="1"/>
              <a:t>콘텍스트에</a:t>
            </a:r>
            <a:r>
              <a:rPr lang="ko-KR" altLang="en-US" dirty="0"/>
              <a:t> 경로로 구분하는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프런트 컨트롤러에서 모든 요청을 조건문과 </a:t>
            </a:r>
            <a:r>
              <a:rPr lang="ko-KR" altLang="en-US" dirty="0" err="1"/>
              <a:t>메서드</a:t>
            </a:r>
            <a:r>
              <a:rPr lang="ko-KR" altLang="en-US" dirty="0"/>
              <a:t> 구현만으로 처리하기에는 컨트롤러 클래스가 </a:t>
            </a:r>
            <a:r>
              <a:rPr lang="ko-KR" altLang="en-US" dirty="0" smtClean="0"/>
              <a:t>비대해짐</a:t>
            </a:r>
            <a:endParaRPr lang="en-US" altLang="ko-KR" dirty="0"/>
          </a:p>
          <a:p>
            <a:pPr lvl="1"/>
            <a:r>
              <a:rPr lang="ko-KR" altLang="en-US" dirty="0" smtClean="0"/>
              <a:t>→ 규모가 </a:t>
            </a:r>
            <a:r>
              <a:rPr lang="ko-KR" altLang="en-US" dirty="0"/>
              <a:t>어느 수준 이상이 되면 경로에 따라 </a:t>
            </a:r>
            <a:r>
              <a:rPr lang="ko-KR" altLang="en-US" b="1" dirty="0"/>
              <a:t>서브 컨트롤러로 </a:t>
            </a:r>
            <a:r>
              <a:rPr lang="ko-KR" altLang="en-US" b="1" dirty="0" err="1"/>
              <a:t>포워딩하는</a:t>
            </a:r>
            <a:r>
              <a:rPr lang="ko-KR" altLang="en-US" b="1" dirty="0"/>
              <a:t> 처리</a:t>
            </a:r>
            <a:r>
              <a:rPr lang="ko-KR" altLang="en-US" dirty="0"/>
              <a:t>가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671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서브 컨트롤러 구현하기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URL </a:t>
            </a:r>
            <a:r>
              <a:rPr lang="ko-KR" altLang="en-US" dirty="0"/>
              <a:t>요청을 분석해 사용자 요청을 구분하는 </a:t>
            </a:r>
            <a:r>
              <a:rPr lang="ko-KR" altLang="en-US" dirty="0" smtClean="0"/>
              <a:t>작업이 우선적으로 필요함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메서드를</a:t>
            </a:r>
            <a:r>
              <a:rPr lang="ko-KR" altLang="en-US" dirty="0" smtClean="0"/>
              <a:t> </a:t>
            </a:r>
            <a:r>
              <a:rPr lang="ko-KR" altLang="en-US" dirty="0"/>
              <a:t>이용해 사용자 요청을 분리해서 처리함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switch(</a:t>
            </a:r>
            <a:r>
              <a:rPr lang="ko-KR" altLang="en-US" dirty="0"/>
              <a:t>혹은 </a:t>
            </a:r>
            <a:r>
              <a:rPr lang="en-US" altLang="ko-KR" dirty="0"/>
              <a:t>if) </a:t>
            </a:r>
            <a:r>
              <a:rPr lang="ko-KR" altLang="en-US" dirty="0"/>
              <a:t>문을 사용하는 구조는 기능 추가 또는 변경이 필요할 때 </a:t>
            </a:r>
            <a:r>
              <a:rPr lang="ko-KR" altLang="en-US" dirty="0" err="1"/>
              <a:t>조건문도</a:t>
            </a:r>
            <a:r>
              <a:rPr lang="ko-KR" altLang="en-US" dirty="0"/>
              <a:t> 함께 관리해야 하는 문제가 있음</a:t>
            </a:r>
            <a:r>
              <a:rPr lang="en-US" altLang="ko-KR" dirty="0"/>
              <a:t> </a:t>
            </a:r>
          </a:p>
          <a:p>
            <a:pPr lvl="1"/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0" y="2564904"/>
            <a:ext cx="6115360" cy="350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454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서브 컨트롤러 구현하기</a:t>
            </a:r>
            <a:endParaRPr lang="en-US" altLang="ko-KR" dirty="0"/>
          </a:p>
          <a:p>
            <a:pPr lvl="1"/>
            <a:r>
              <a:rPr lang="en-US" altLang="ko-KR" dirty="0" smtClean="0"/>
              <a:t>Command </a:t>
            </a:r>
            <a:r>
              <a:rPr lang="ko-KR" altLang="en-US" dirty="0"/>
              <a:t>패턴을 </a:t>
            </a:r>
            <a:r>
              <a:rPr lang="ko-KR" altLang="en-US" dirty="0" smtClean="0"/>
              <a:t>사용하면 </a:t>
            </a:r>
            <a:r>
              <a:rPr lang="en-US" altLang="ko-KR" dirty="0"/>
              <a:t>switch(</a:t>
            </a:r>
            <a:r>
              <a:rPr lang="ko-KR" altLang="en-US" dirty="0"/>
              <a:t>혹은 </a:t>
            </a:r>
            <a:r>
              <a:rPr lang="en-US" altLang="ko-KR" dirty="0"/>
              <a:t>if) </a:t>
            </a:r>
            <a:r>
              <a:rPr lang="ko-KR" altLang="en-US" dirty="0"/>
              <a:t>구조 </a:t>
            </a:r>
            <a:r>
              <a:rPr lang="ko-KR" altLang="en-US" dirty="0" err="1"/>
              <a:t>없이해당</a:t>
            </a:r>
            <a:r>
              <a:rPr lang="ko-KR" altLang="en-US" dirty="0"/>
              <a:t> </a:t>
            </a:r>
            <a:r>
              <a:rPr lang="ko-KR" altLang="en-US" dirty="0"/>
              <a:t>요청에 맞는 특정 컨트롤러가 실행되도록 구현할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grpSp>
        <p:nvGrpSpPr>
          <p:cNvPr id="4" name="그룹 3"/>
          <p:cNvGrpSpPr/>
          <p:nvPr/>
        </p:nvGrpSpPr>
        <p:grpSpPr>
          <a:xfrm>
            <a:off x="1499528" y="2132856"/>
            <a:ext cx="6144945" cy="3682769"/>
            <a:chOff x="1868039" y="2612830"/>
            <a:chExt cx="6144945" cy="3682769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3966" y="2612830"/>
              <a:ext cx="6139018" cy="1632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8039" y="4217717"/>
              <a:ext cx="6127189" cy="20778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700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서브 </a:t>
            </a:r>
            <a:r>
              <a:rPr lang="ko-KR" altLang="en-US" dirty="0"/>
              <a:t>컨트롤러를 운영하는 프런트 컨트롤러를 </a:t>
            </a:r>
            <a:r>
              <a:rPr lang="ko-KR" altLang="en-US" dirty="0" smtClean="0"/>
              <a:t>설계하기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/>
              <a:t>서브 컨트롤러의 규격을 정의한 인터페이스가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다음으로 필요한 서브 컨트롤러를 </a:t>
            </a:r>
            <a:r>
              <a:rPr lang="ko-KR" altLang="en-US" dirty="0" smtClean="0"/>
              <a:t>구현함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앞의 </a:t>
            </a:r>
            <a:r>
              <a:rPr lang="ko-KR" altLang="en-US" dirty="0"/>
              <a:t>다중 요청 처리 </a:t>
            </a:r>
            <a:r>
              <a:rPr lang="ko-KR" altLang="en-US" dirty="0" err="1"/>
              <a:t>서블릿을</a:t>
            </a:r>
            <a:r>
              <a:rPr lang="ko-KR" altLang="en-US" dirty="0"/>
              <a:t> 서브 컨트롤러 규격에 맞게 </a:t>
            </a:r>
            <a:r>
              <a:rPr lang="ko-KR" altLang="en-US" dirty="0" smtClean="0"/>
              <a:t>수정함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기본적으로는 단일 기능을 수행하며 서브 </a:t>
            </a:r>
            <a:r>
              <a:rPr lang="en-US" altLang="ko-KR" dirty="0"/>
              <a:t>URL </a:t>
            </a:r>
            <a:r>
              <a:rPr lang="ko-KR" altLang="en-US" dirty="0"/>
              <a:t>경로를 추가로 구분해 </a:t>
            </a:r>
            <a:r>
              <a:rPr lang="ko-KR" altLang="en-US" dirty="0" err="1"/>
              <a:t>메서드</a:t>
            </a:r>
            <a:r>
              <a:rPr lang="ko-KR" altLang="en-US" dirty="0"/>
              <a:t> 단위로 여러 요청을 처리하도록 구현하는 것도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48" y="1556792"/>
            <a:ext cx="6119305" cy="895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06" y="3429000"/>
            <a:ext cx="6127189" cy="131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48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요청 처리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40" y="1353681"/>
            <a:ext cx="6752920" cy="415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38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4734881" y="836712"/>
            <a:ext cx="4075603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08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kern="1200" spc="-150" dirty="0" smtClean="0">
                <a:latin typeface="+mj-ea"/>
                <a:ea typeface="+mj-ea"/>
              </a:rPr>
              <a:t>MVC </a:t>
            </a:r>
            <a:r>
              <a:rPr kumimoji="1" lang="ko-KR" altLang="en-US" sz="4000" b="1" kern="1200" spc="-150" dirty="0" smtClean="0">
                <a:latin typeface="+mj-ea"/>
                <a:ea typeface="+mj-ea"/>
              </a:rPr>
              <a:t>패턴의 이해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입력값</a:t>
            </a:r>
            <a:r>
              <a:rPr lang="ko-KR" altLang="en-US" dirty="0" smtClean="0"/>
              <a:t> 핸들링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361459"/>
          </a:xfrm>
        </p:spPr>
        <p:txBody>
          <a:bodyPr/>
          <a:lstStyle/>
          <a:p>
            <a:pPr>
              <a:buFont typeface="+mj-ea"/>
              <a:buAutoNum type="circleNumDbPlain" startAt="2"/>
            </a:pPr>
            <a:r>
              <a:rPr lang="ko-KR" altLang="en-US" dirty="0" err="1" smtClean="0"/>
              <a:t>입력값</a:t>
            </a:r>
            <a:r>
              <a:rPr lang="ko-KR" altLang="en-US" dirty="0" smtClean="0"/>
              <a:t> 핸들링</a:t>
            </a:r>
            <a:endParaRPr lang="en-US" altLang="ko-KR" dirty="0" smtClean="0"/>
          </a:p>
          <a:p>
            <a:pPr lvl="1"/>
            <a:r>
              <a:rPr lang="ko-KR" altLang="en-US" dirty="0" err="1"/>
              <a:t>서블릿에서</a:t>
            </a:r>
            <a:r>
              <a:rPr lang="ko-KR" altLang="en-US" dirty="0"/>
              <a:t> 클라이언트의 </a:t>
            </a:r>
            <a:r>
              <a:rPr lang="ko-KR" altLang="en-US" dirty="0" err="1"/>
              <a:t>입력값을</a:t>
            </a:r>
            <a:r>
              <a:rPr lang="ko-KR" altLang="en-US" dirty="0"/>
              <a:t> 처리하려면 </a:t>
            </a:r>
            <a:r>
              <a:rPr lang="en-US" altLang="ko-KR" dirty="0" err="1" smtClean="0"/>
              <a:t>request.getParameter</a:t>
            </a:r>
            <a:r>
              <a:rPr lang="en-US" altLang="ko-KR" dirty="0" smtClean="0"/>
              <a:t>( )</a:t>
            </a:r>
            <a:r>
              <a:rPr lang="ko-KR" altLang="en-US" dirty="0"/>
              <a:t>를 이용해야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파라미터가</a:t>
            </a:r>
            <a:r>
              <a:rPr lang="ko-KR" altLang="en-US" dirty="0" smtClean="0"/>
              <a:t> </a:t>
            </a:r>
            <a:r>
              <a:rPr lang="ko-KR" altLang="en-US" dirty="0"/>
              <a:t>한두 개라면 문제없겠지만 회원 가입과 같이 여러 정보가 전달되는 경우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모든 </a:t>
            </a:r>
            <a:r>
              <a:rPr lang="ko-KR" altLang="en-US" dirty="0"/>
              <a:t>값을 </a:t>
            </a:r>
            <a:r>
              <a:rPr lang="en-US" altLang="ko-KR" dirty="0" err="1"/>
              <a:t>request.getParameter</a:t>
            </a:r>
            <a:r>
              <a:rPr lang="en-US" altLang="ko-KR" dirty="0"/>
              <a:t>( )</a:t>
            </a:r>
            <a:r>
              <a:rPr lang="ko-KR" altLang="en-US" dirty="0"/>
              <a:t>로 받는 것은 문제가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또한 </a:t>
            </a:r>
            <a:r>
              <a:rPr lang="en-US" altLang="ko-KR" dirty="0"/>
              <a:t>DAO </a:t>
            </a:r>
            <a:r>
              <a:rPr lang="ko-KR" altLang="en-US" dirty="0"/>
              <a:t>클래스와 연동을 위해서는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en-US" altLang="ko-KR" dirty="0"/>
              <a:t>Member </a:t>
            </a:r>
            <a:r>
              <a:rPr lang="ko-KR" altLang="en-US" dirty="0"/>
              <a:t>객체로 만든 후에 전달해야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하므로 </a:t>
            </a:r>
            <a:r>
              <a:rPr lang="ko-KR" altLang="en-US" dirty="0"/>
              <a:t>기본적으로 다음과 같은 코드 구현이 </a:t>
            </a:r>
            <a:r>
              <a:rPr lang="ko-KR" altLang="en-US" dirty="0" smtClean="0"/>
              <a:t>필요함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29" y="3212976"/>
            <a:ext cx="6778943" cy="1986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20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입력값</a:t>
            </a:r>
            <a:r>
              <a:rPr lang="ko-KR" altLang="en-US" dirty="0" smtClean="0"/>
              <a:t> 핸들링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ea"/>
              <a:buAutoNum type="circleNumDbPlain" startAt="2"/>
            </a:pPr>
            <a:r>
              <a:rPr lang="ko-KR" altLang="en-US" dirty="0" err="1" smtClean="0"/>
              <a:t>입력값</a:t>
            </a:r>
            <a:r>
              <a:rPr lang="ko-KR" altLang="en-US" dirty="0" smtClean="0"/>
              <a:t> 핸들링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</a:t>
            </a:r>
            <a:r>
              <a:rPr lang="ko-KR" altLang="en-US" dirty="0"/>
              <a:t>에서는 </a:t>
            </a:r>
            <a:r>
              <a:rPr lang="en-US" altLang="ko-KR" dirty="0" err="1"/>
              <a:t>useBean</a:t>
            </a:r>
            <a:r>
              <a:rPr lang="en-US" altLang="ko-KR" dirty="0"/>
              <a:t> </a:t>
            </a:r>
            <a:r>
              <a:rPr lang="ko-KR" altLang="en-US" dirty="0"/>
              <a:t>액션을 통해 </a:t>
            </a:r>
            <a:r>
              <a:rPr lang="ko-KR" altLang="en-US" dirty="0" err="1"/>
              <a:t>입력값을</a:t>
            </a:r>
            <a:r>
              <a:rPr lang="ko-KR" altLang="en-US" dirty="0"/>
              <a:t> </a:t>
            </a:r>
            <a:r>
              <a:rPr lang="en-US" altLang="ko-KR" dirty="0"/>
              <a:t>Member </a:t>
            </a:r>
            <a:r>
              <a:rPr lang="ko-KR" altLang="en-US" dirty="0"/>
              <a:t>객체로 쉽게 만들 수 </a:t>
            </a:r>
            <a:r>
              <a:rPr lang="ko-KR" altLang="en-US" dirty="0" smtClean="0"/>
              <a:t>있었음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서블릿에서는</a:t>
            </a:r>
            <a:r>
              <a:rPr lang="ko-KR" altLang="en-US" dirty="0" smtClean="0"/>
              <a:t> </a:t>
            </a:r>
            <a:r>
              <a:rPr lang="ko-KR" altLang="en-US" dirty="0"/>
              <a:t>그런 기능이 제공되지 않기 때문에 별도의 라이브러리를 사용해야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대표적으로 </a:t>
            </a:r>
            <a:r>
              <a:rPr lang="en-US" altLang="ko-KR" dirty="0"/>
              <a:t>Apache Commons </a:t>
            </a:r>
            <a:r>
              <a:rPr lang="en-US" altLang="ko-KR" dirty="0" err="1"/>
              <a:t>BeanUtils</a:t>
            </a:r>
            <a:r>
              <a:rPr lang="ko-KR" altLang="en-US" dirty="0"/>
              <a:t>가 </a:t>
            </a:r>
            <a:r>
              <a:rPr lang="ko-KR" altLang="en-US" dirty="0" smtClean="0"/>
              <a:t>쓰임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0" y="2492896"/>
            <a:ext cx="6115360" cy="408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540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ea"/>
              <a:buAutoNum type="circleNumDbPlain" startAt="3"/>
            </a:pPr>
            <a:r>
              <a:rPr lang="ko-KR" altLang="en-US" dirty="0" err="1" smtClean="0"/>
              <a:t>뷰</a:t>
            </a:r>
            <a:r>
              <a:rPr lang="ko-KR" altLang="en-US" dirty="0" smtClean="0"/>
              <a:t> 이동</a:t>
            </a:r>
            <a:endParaRPr lang="en-US" altLang="ko-KR" dirty="0" smtClean="0"/>
          </a:p>
          <a:p>
            <a:pPr lvl="1"/>
            <a:r>
              <a:rPr lang="ko-KR" altLang="en-US" dirty="0"/>
              <a:t>컨트롤러에서 사용자 요청을 처리한 다음에는 적절한 </a:t>
            </a:r>
            <a:r>
              <a:rPr lang="ko-KR" altLang="en-US" dirty="0" err="1"/>
              <a:t>뷰로</a:t>
            </a:r>
            <a:r>
              <a:rPr lang="ko-KR" altLang="en-US" dirty="0"/>
              <a:t> 이동할 수 있어야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뷰에서</a:t>
            </a:r>
            <a:r>
              <a:rPr lang="ko-KR" altLang="en-US" dirty="0" smtClean="0"/>
              <a:t> </a:t>
            </a:r>
            <a:r>
              <a:rPr lang="ko-KR" altLang="en-US" dirty="0"/>
              <a:t>보여줄 데이터를 포함해서 이동해야 하는 경우와 그렇지 않은 </a:t>
            </a:r>
            <a:r>
              <a:rPr lang="ko-KR" altLang="en-US" dirty="0" smtClean="0"/>
              <a:t>경우로 나뉨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데이터를 포함하지 않는 경우</a:t>
            </a:r>
          </a:p>
          <a:p>
            <a:pPr lvl="1"/>
            <a:r>
              <a:rPr lang="ko-KR" altLang="en-US" dirty="0"/>
              <a:t>사용자 요청 처리 후 별도의 데이터를 포함하지 않는다면 해당 페이지로 </a:t>
            </a:r>
            <a:r>
              <a:rPr lang="ko-KR" altLang="en-US" dirty="0" err="1"/>
              <a:t>리디렉션</a:t>
            </a:r>
            <a:r>
              <a:rPr lang="en-US" altLang="ko-KR" dirty="0"/>
              <a:t>Redirection</a:t>
            </a:r>
            <a:r>
              <a:rPr lang="ko-KR" altLang="en-US" dirty="0"/>
              <a:t>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JSP</a:t>
            </a:r>
            <a:r>
              <a:rPr lang="en-US" altLang="ko-KR" dirty="0"/>
              <a:t>, </a:t>
            </a:r>
            <a:r>
              <a:rPr lang="ko-KR" altLang="en-US" dirty="0" err="1"/>
              <a:t>서블릿</a:t>
            </a:r>
            <a:r>
              <a:rPr lang="ko-KR" altLang="en-US" dirty="0"/>
              <a:t> 모두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 )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34" y="4038986"/>
            <a:ext cx="6765932" cy="54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68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포함하는 경우</a:t>
            </a:r>
          </a:p>
          <a:p>
            <a:pPr lvl="1"/>
            <a:r>
              <a:rPr lang="en-US" altLang="ko-KR" dirty="0" smtClean="0"/>
              <a:t>request </a:t>
            </a:r>
            <a:r>
              <a:rPr lang="en-US" altLang="ko-KR" dirty="0"/>
              <a:t>scope object</a:t>
            </a:r>
            <a:r>
              <a:rPr lang="ko-KR" altLang="en-US" dirty="0"/>
              <a:t>에 속성으로 데이터를 넣은 후 원하는 페이지로 </a:t>
            </a:r>
            <a:r>
              <a:rPr lang="ko-KR" altLang="en-US" dirty="0" err="1" smtClean="0"/>
              <a:t>포워딩함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활용 목적에 따라 </a:t>
            </a:r>
            <a:r>
              <a:rPr lang="en-US" altLang="ko-KR" dirty="0"/>
              <a:t>session </a:t>
            </a:r>
            <a:r>
              <a:rPr lang="ko-KR" altLang="en-US" dirty="0"/>
              <a:t>또는 </a:t>
            </a:r>
            <a:r>
              <a:rPr lang="en-US" altLang="ko-KR" dirty="0"/>
              <a:t>application</a:t>
            </a:r>
            <a:r>
              <a:rPr lang="ko-KR" altLang="en-US" dirty="0"/>
              <a:t>을 사용할 수도 있으며 여러 데이터를 포함하는 것도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52" y="2538280"/>
            <a:ext cx="6726896" cy="168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5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이동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77" y="1052736"/>
            <a:ext cx="6150847" cy="4853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2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03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[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8-1] </a:t>
            </a:r>
            <a:r>
              <a:rPr lang="ko-KR" altLang="en-US" sz="4000" b="1" dirty="0" smtClean="0">
                <a:latin typeface="+mn-ea"/>
                <a:ea typeface="+mn-ea"/>
              </a:rPr>
              <a:t>컨트롤러 기초 예제 </a:t>
            </a:r>
            <a:r>
              <a:rPr lang="en-US" altLang="ko-KR" sz="4000" b="1" dirty="0" smtClean="0">
                <a:latin typeface="+mn-ea"/>
                <a:ea typeface="+mn-ea"/>
              </a:rPr>
              <a:t>:</a:t>
            </a: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계산기 구현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27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기초 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계산기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흐름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컨트롤러 </a:t>
            </a:r>
            <a:r>
              <a:rPr lang="ko-KR" altLang="en-US" dirty="0"/>
              <a:t>동작 원리와 구현 방법을 배우기 위해 단순한 구조의 컨트롤러를 </a:t>
            </a:r>
            <a:r>
              <a:rPr lang="ko-KR" altLang="en-US" dirty="0" smtClean="0"/>
              <a:t>구현해봄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7</a:t>
            </a:r>
            <a:r>
              <a:rPr lang="ko-KR" altLang="en-US" dirty="0"/>
              <a:t>장에서 구현했던 </a:t>
            </a:r>
            <a:r>
              <a:rPr lang="en-US" altLang="ko-KR" dirty="0"/>
              <a:t>Calculator </a:t>
            </a:r>
            <a:r>
              <a:rPr lang="ko-KR" altLang="en-US" dirty="0"/>
              <a:t>클래스를 컨트롤러와 모델 영역으로 구분하고 결과를 </a:t>
            </a:r>
            <a:r>
              <a:rPr lang="ko-KR" altLang="en-US" dirty="0" smtClean="0"/>
              <a:t>보여줌</a:t>
            </a:r>
            <a:endParaRPr lang="en-US" altLang="ko-KR" dirty="0"/>
          </a:p>
          <a:p>
            <a:pPr lvl="1">
              <a:buFont typeface="+mj-ea"/>
              <a:buAutoNum type="circleNumDbPlain"/>
            </a:pPr>
            <a:r>
              <a:rPr lang="ko-KR" altLang="en-US" b="1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ko-KR" altLang="en-US" dirty="0"/>
              <a:t>구현</a:t>
            </a:r>
            <a:r>
              <a:rPr lang="en-US" altLang="ko-KR" dirty="0"/>
              <a:t>: calcForm.html, </a:t>
            </a:r>
            <a:r>
              <a:rPr lang="en-US" altLang="ko-KR" dirty="0" err="1"/>
              <a:t>calcResult.jsp</a:t>
            </a:r>
            <a:endParaRPr lang="en-US" altLang="ko-KR" dirty="0"/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 모델 </a:t>
            </a:r>
            <a:r>
              <a:rPr lang="ko-KR" altLang="en-US" dirty="0"/>
              <a:t>구현</a:t>
            </a:r>
            <a:r>
              <a:rPr lang="en-US" altLang="ko-KR" dirty="0"/>
              <a:t>: Calculator.java</a:t>
            </a:r>
          </a:p>
          <a:p>
            <a:pPr lvl="1">
              <a:buFont typeface="+mj-ea"/>
              <a:buAutoNum type="circleNumDbPlain"/>
            </a:pPr>
            <a:r>
              <a:rPr lang="ko-KR" altLang="en-US" dirty="0" smtClean="0"/>
              <a:t> 컨트롤러 </a:t>
            </a:r>
            <a:r>
              <a:rPr lang="ko-KR" altLang="en-US" dirty="0"/>
              <a:t>구현</a:t>
            </a:r>
            <a:r>
              <a:rPr lang="en-US" altLang="ko-KR" dirty="0"/>
              <a:t>: CalcController.java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5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calcForm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361459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/>
              <a:t>폴더에 </a:t>
            </a:r>
            <a:r>
              <a:rPr lang="en-US" altLang="ko-KR" dirty="0"/>
              <a:t>[ch08] </a:t>
            </a:r>
            <a:r>
              <a:rPr lang="ko-KR" altLang="en-US" dirty="0"/>
              <a:t>폴더를 만들고 </a:t>
            </a:r>
            <a:r>
              <a:rPr lang="en-US" altLang="ko-KR" dirty="0"/>
              <a:t>[ch07]</a:t>
            </a:r>
            <a:r>
              <a:rPr lang="ko-KR" altLang="en-US" dirty="0"/>
              <a:t>의 ‘</a:t>
            </a:r>
            <a:r>
              <a:rPr lang="en-US" altLang="ko-KR" dirty="0"/>
              <a:t>calcForm.html’</a:t>
            </a:r>
            <a:r>
              <a:rPr lang="ko-KR" altLang="en-US" dirty="0"/>
              <a:t>을 복사하여 붙여 </a:t>
            </a:r>
            <a:r>
              <a:rPr lang="ko-KR" altLang="en-US" dirty="0" smtClean="0"/>
              <a:t>넣</a:t>
            </a:r>
            <a:r>
              <a:rPr lang="ko-KR" altLang="en-US" dirty="0"/>
              <a:t>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5</a:t>
            </a:r>
            <a:r>
              <a:rPr lang="ko-KR" altLang="en-US" dirty="0"/>
              <a:t>행과 </a:t>
            </a:r>
            <a:r>
              <a:rPr lang="en-US" altLang="ko-KR" dirty="0"/>
              <a:t>8</a:t>
            </a:r>
            <a:r>
              <a:rPr lang="ko-KR" altLang="en-US" dirty="0"/>
              <a:t>행의 제목과</a:t>
            </a:r>
            <a:r>
              <a:rPr lang="en-US" altLang="ko-KR" dirty="0"/>
              <a:t>, </a:t>
            </a:r>
            <a:r>
              <a:rPr lang="ko-KR" altLang="en-US" dirty="0"/>
              <a:t>컨트롤러 호출 부분인 </a:t>
            </a:r>
            <a:r>
              <a:rPr lang="en-US" altLang="ko-KR" dirty="0"/>
              <a:t>10</a:t>
            </a:r>
            <a:r>
              <a:rPr lang="ko-KR" altLang="en-US" dirty="0"/>
              <a:t>행을 다음과 같이 </a:t>
            </a:r>
            <a:r>
              <a:rPr lang="ko-KR" altLang="en-US" dirty="0" smtClean="0"/>
              <a:t>수정함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86914" y="1556792"/>
            <a:ext cx="5570172" cy="4434590"/>
            <a:chOff x="1792291" y="1556792"/>
            <a:chExt cx="5570172" cy="4434590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291" y="1556792"/>
              <a:ext cx="5570172" cy="3319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3045" y="4887384"/>
              <a:ext cx="5559418" cy="110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810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calcForm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 smtClean="0"/>
              <a:t>계산 </a:t>
            </a:r>
            <a:r>
              <a:rPr lang="ko-KR" altLang="en-US" dirty="0"/>
              <a:t>처리 결과를 보여주는 화면 구현을 위해 다음과 같이 ‘</a:t>
            </a:r>
            <a:r>
              <a:rPr lang="en-US" altLang="ko-KR" dirty="0" err="1"/>
              <a:t>calcResult.jsp</a:t>
            </a:r>
            <a:r>
              <a:rPr lang="en-US" altLang="ko-KR" dirty="0"/>
              <a:t>’ </a:t>
            </a:r>
            <a:r>
              <a:rPr lang="ko-KR" altLang="en-US" dirty="0"/>
              <a:t>파일을 </a:t>
            </a:r>
            <a:r>
              <a:rPr lang="ko-KR" altLang="en-US" dirty="0" smtClean="0"/>
              <a:t>추가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91" y="1615289"/>
            <a:ext cx="6139018" cy="3627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981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 dirty="0"/>
              <a:t>: Calculator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모델 영역은 </a:t>
            </a:r>
            <a:r>
              <a:rPr lang="en-US" altLang="ko-KR" dirty="0"/>
              <a:t>DAO, DO </a:t>
            </a:r>
            <a:r>
              <a:rPr lang="ko-KR" altLang="en-US" dirty="0"/>
              <a:t>등으로 구성할 수 있으나 </a:t>
            </a:r>
            <a:r>
              <a:rPr lang="ko-KR" altLang="en-US" dirty="0" smtClean="0"/>
              <a:t>이번 실습에서는 </a:t>
            </a:r>
            <a:r>
              <a:rPr lang="ko-KR" altLang="en-US" dirty="0"/>
              <a:t>데이터베이스를 사용하지 않기 때문에 </a:t>
            </a:r>
            <a:r>
              <a:rPr lang="en-US" altLang="ko-KR" dirty="0"/>
              <a:t>[ch07]</a:t>
            </a:r>
            <a:r>
              <a:rPr lang="ko-KR" altLang="en-US" dirty="0"/>
              <a:t>에서 만들었던 </a:t>
            </a:r>
            <a:r>
              <a:rPr lang="en-US" altLang="ko-KR" dirty="0"/>
              <a:t>Calculator </a:t>
            </a:r>
            <a:r>
              <a:rPr lang="ko-KR" altLang="en-US" dirty="0"/>
              <a:t>클래스를 복사해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>
              <a:buFont typeface="+mj-lt"/>
              <a:buAutoNum type="arabicParenR" startAt="3"/>
            </a:pPr>
            <a:r>
              <a:rPr lang="ko-KR" altLang="en-US" dirty="0" smtClean="0"/>
              <a:t>먼저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</a:t>
            </a:r>
            <a:r>
              <a:rPr lang="ko-KR" altLang="en-US" dirty="0"/>
              <a:t>에서 </a:t>
            </a:r>
            <a:r>
              <a:rPr lang="en-US" altLang="ko-KR" dirty="0"/>
              <a:t>[ch08] </a:t>
            </a:r>
            <a:r>
              <a:rPr lang="ko-KR" altLang="en-US" dirty="0"/>
              <a:t>패키지를 생성한 다음 </a:t>
            </a:r>
            <a:r>
              <a:rPr lang="en-US" altLang="ko-KR" dirty="0"/>
              <a:t>[ch07] </a:t>
            </a:r>
            <a:r>
              <a:rPr lang="ko-KR" altLang="en-US" dirty="0"/>
              <a:t>패키지의 ‘</a:t>
            </a:r>
            <a:r>
              <a:rPr lang="en-US" altLang="ko-KR" dirty="0"/>
              <a:t>Calculator’ </a:t>
            </a:r>
            <a:r>
              <a:rPr lang="ko-KR" altLang="en-US" dirty="0"/>
              <a:t>클래스를 복사해 </a:t>
            </a:r>
            <a:r>
              <a:rPr lang="en-US" altLang="ko-KR" dirty="0"/>
              <a:t>[ch08] </a:t>
            </a:r>
            <a:r>
              <a:rPr lang="ko-KR" altLang="en-US" dirty="0"/>
              <a:t>패키지로 붙여 </a:t>
            </a:r>
            <a:r>
              <a:rPr lang="ko-KR" altLang="en-US" dirty="0" smtClean="0"/>
              <a:t>넣음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en-US" altLang="ko-KR" dirty="0"/>
              <a:t>ch08] </a:t>
            </a:r>
            <a:r>
              <a:rPr lang="ko-KR" altLang="en-US" dirty="0"/>
              <a:t>패키지로 코드가 변경되어 </a:t>
            </a:r>
            <a:r>
              <a:rPr lang="ko-KR" altLang="en-US" dirty="0" smtClean="0"/>
              <a:t>복사됨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코드는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7-2]</a:t>
            </a:r>
            <a:r>
              <a:rPr lang="ko-KR" altLang="en-US" dirty="0"/>
              <a:t>와 동일하기 때문에 </a:t>
            </a:r>
            <a:r>
              <a:rPr lang="ko-KR" altLang="en-US" dirty="0" smtClean="0"/>
              <a:t>생략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19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DFC68C85-B962-4902-BC5D-CECBA26B4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>
                <a:ea typeface="+mn-lt"/>
                <a:cs typeface="+mn-lt"/>
              </a:rPr>
              <a:t>MVC </a:t>
            </a:r>
            <a:r>
              <a:rPr lang="ko-KR" altLang="en-US" dirty="0">
                <a:ea typeface="+mn-lt"/>
                <a:cs typeface="+mn-lt"/>
              </a:rPr>
              <a:t>패턴</a:t>
            </a:r>
          </a:p>
          <a:p>
            <a:r>
              <a:rPr lang="ko-KR" altLang="en-US" dirty="0" err="1" smtClean="0">
                <a:ea typeface="+mn-lt"/>
                <a:cs typeface="+mn-lt"/>
              </a:rPr>
              <a:t>서블릿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컨트롤러 설계</a:t>
            </a:r>
          </a:p>
          <a:p>
            <a:r>
              <a:rPr lang="en-US" altLang="ko-KR" dirty="0" smtClean="0">
                <a:ea typeface="+mn-lt"/>
                <a:cs typeface="+mn-lt"/>
              </a:rPr>
              <a:t>[</a:t>
            </a:r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 smtClean="0">
                <a:ea typeface="+mn-lt"/>
                <a:cs typeface="+mn-lt"/>
              </a:rPr>
              <a:t>8-1] </a:t>
            </a:r>
            <a:r>
              <a:rPr lang="ko-KR" altLang="en-US" dirty="0">
                <a:ea typeface="+mn-lt"/>
                <a:cs typeface="+mn-lt"/>
              </a:rPr>
              <a:t>컨트롤러 기초 예제 </a:t>
            </a:r>
            <a:r>
              <a:rPr lang="en-US" altLang="ko-KR" dirty="0" smtClean="0">
                <a:ea typeface="+mn-lt"/>
                <a:cs typeface="+mn-lt"/>
              </a:rPr>
              <a:t>: </a:t>
            </a:r>
            <a:r>
              <a:rPr lang="ko-KR" altLang="en-US" dirty="0" smtClean="0">
                <a:ea typeface="+mn-lt"/>
                <a:cs typeface="+mn-lt"/>
              </a:rPr>
              <a:t>계산기 </a:t>
            </a:r>
            <a:r>
              <a:rPr lang="ko-KR" altLang="en-US" dirty="0">
                <a:ea typeface="+mn-lt"/>
                <a:cs typeface="+mn-lt"/>
              </a:rPr>
              <a:t>구현</a:t>
            </a:r>
          </a:p>
          <a:p>
            <a:r>
              <a:rPr lang="en-US" altLang="ko-KR" dirty="0" smtClean="0">
                <a:ea typeface="+mn-lt"/>
                <a:cs typeface="+mn-lt"/>
              </a:rPr>
              <a:t>[</a:t>
            </a:r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 smtClean="0">
                <a:ea typeface="+mn-lt"/>
                <a:cs typeface="+mn-lt"/>
              </a:rPr>
              <a:t>8-2] </a:t>
            </a:r>
            <a:r>
              <a:rPr lang="ko-KR" altLang="en-US" dirty="0">
                <a:ea typeface="+mn-lt"/>
                <a:cs typeface="+mn-lt"/>
              </a:rPr>
              <a:t>고급 컨트롤러 </a:t>
            </a:r>
            <a:r>
              <a:rPr lang="ko-KR" altLang="en-US" dirty="0" err="1">
                <a:ea typeface="+mn-lt"/>
                <a:cs typeface="+mn-lt"/>
              </a:rPr>
              <a:t>서블릿</a:t>
            </a:r>
            <a:r>
              <a:rPr lang="ko-KR" altLang="en-US" dirty="0">
                <a:ea typeface="+mn-lt"/>
                <a:cs typeface="+mn-lt"/>
              </a:rPr>
              <a:t> 구현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722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</a:t>
            </a:r>
            <a:r>
              <a:rPr lang="ko-KR" altLang="en-US" dirty="0"/>
              <a:t>러</a:t>
            </a:r>
            <a:r>
              <a:rPr lang="ko-KR" altLang="en-US" dirty="0" smtClean="0"/>
              <a:t>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-US" altLang="ko-KR" dirty="0" err="1" smtClean="0"/>
              <a:t>CalcController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4"/>
            </a:pPr>
            <a:r>
              <a:rPr lang="en-US" altLang="ko-KR" dirty="0" smtClean="0"/>
              <a:t>[</a:t>
            </a:r>
            <a:r>
              <a:rPr lang="en-US" altLang="ko-KR" dirty="0"/>
              <a:t>ch08] </a:t>
            </a:r>
            <a:r>
              <a:rPr lang="ko-KR" altLang="en-US" dirty="0"/>
              <a:t>패키지에 새로운 </a:t>
            </a:r>
            <a:r>
              <a:rPr lang="ko-KR" altLang="en-US" dirty="0" err="1"/>
              <a:t>서블릿을</a:t>
            </a:r>
            <a:r>
              <a:rPr lang="ko-KR" altLang="en-US" dirty="0"/>
              <a:t>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. </a:t>
            </a:r>
            <a:r>
              <a:rPr lang="ko-KR" altLang="en-US" dirty="0" err="1"/>
              <a:t>서블릿</a:t>
            </a:r>
            <a:r>
              <a:rPr lang="ko-KR" altLang="en-US" dirty="0"/>
              <a:t> 생성에 필요한 </a:t>
            </a:r>
            <a:r>
              <a:rPr lang="ko-KR" altLang="en-US" dirty="0" smtClean="0"/>
              <a:t>정보는 다음과 같음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Java </a:t>
            </a:r>
            <a:r>
              <a:rPr lang="en-US" altLang="ko-KR" dirty="0"/>
              <a:t>Package: ch08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Class </a:t>
            </a:r>
            <a:r>
              <a:rPr lang="en-US" altLang="ko-KR" dirty="0"/>
              <a:t>name: </a:t>
            </a:r>
            <a:r>
              <a:rPr lang="en-US" altLang="ko-KR" dirty="0" err="1"/>
              <a:t>CalcController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URL </a:t>
            </a:r>
            <a:r>
              <a:rPr lang="en-US" altLang="ko-KR" dirty="0"/>
              <a:t>mapping: </a:t>
            </a:r>
            <a:r>
              <a:rPr lang="en-US" altLang="ko-KR" dirty="0" err="1" smtClean="0"/>
              <a:t>calcControl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AutoNum type="arabicParenR" startAt="4"/>
            </a:pPr>
            <a:r>
              <a:rPr lang="ko-KR" altLang="en-US" dirty="0"/>
              <a:t>핵심이 되는 </a:t>
            </a:r>
            <a:r>
              <a:rPr lang="en-US" altLang="ko-KR" dirty="0" err="1"/>
              <a:t>doGet</a:t>
            </a:r>
            <a:r>
              <a:rPr lang="en-US" altLang="ko-KR" dirty="0"/>
              <a:t>( ) </a:t>
            </a:r>
            <a:r>
              <a:rPr lang="ko-KR" altLang="en-US" dirty="0"/>
              <a:t>부분을 변경하는 데 기본적인 코드 구조는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5-2]</a:t>
            </a:r>
            <a:r>
              <a:rPr lang="ko-KR" altLang="en-US" dirty="0"/>
              <a:t>에서 만들었던 </a:t>
            </a:r>
            <a:r>
              <a:rPr lang="en-US" altLang="ko-KR" dirty="0" err="1"/>
              <a:t>CalcServlet</a:t>
            </a:r>
            <a:r>
              <a:rPr lang="ko-KR" altLang="en-US" dirty="0"/>
              <a:t>과 </a:t>
            </a:r>
            <a:r>
              <a:rPr lang="ko-KR" altLang="en-US" dirty="0" smtClean="0"/>
              <a:t>동일함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다만 </a:t>
            </a:r>
            <a:r>
              <a:rPr lang="ko-KR" altLang="en-US" dirty="0"/>
              <a:t>계산 결과를 </a:t>
            </a:r>
            <a:r>
              <a:rPr lang="en-US" altLang="ko-KR" dirty="0"/>
              <a:t>request</a:t>
            </a:r>
            <a:r>
              <a:rPr lang="ko-KR" altLang="en-US" dirty="0"/>
              <a:t>에 저장하고 ‘</a:t>
            </a:r>
            <a:r>
              <a:rPr lang="en-US" altLang="ko-KR" dirty="0" err="1"/>
              <a:t>calcResult.jsp</a:t>
            </a:r>
            <a:r>
              <a:rPr lang="en-US" altLang="ko-KR" dirty="0"/>
              <a:t>’</a:t>
            </a:r>
            <a:r>
              <a:rPr lang="ko-KR" altLang="en-US" dirty="0"/>
              <a:t>로 </a:t>
            </a:r>
            <a:r>
              <a:rPr lang="ko-KR" altLang="en-US" dirty="0" err="1"/>
              <a:t>포워딩하는</a:t>
            </a:r>
            <a:r>
              <a:rPr lang="ko-KR" altLang="en-US" dirty="0"/>
              <a:t> 부분만 차이가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683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</a:t>
            </a:r>
            <a:r>
              <a:rPr lang="ko-KR" altLang="en-US" dirty="0"/>
              <a:t>러</a:t>
            </a:r>
            <a:r>
              <a:rPr lang="ko-KR" altLang="en-US" dirty="0" smtClean="0"/>
              <a:t>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-US" altLang="ko-KR" dirty="0" err="1" smtClean="0"/>
              <a:t>CalcController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65" y="836712"/>
            <a:ext cx="5588095" cy="509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321" y="4293096"/>
            <a:ext cx="5591679" cy="229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48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및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ko-KR" altLang="en-US" dirty="0"/>
              <a:t>‘</a:t>
            </a:r>
            <a:r>
              <a:rPr lang="en-US" altLang="ko-KR" dirty="0"/>
              <a:t>calcForm.html’</a:t>
            </a:r>
            <a:r>
              <a:rPr lang="ko-KR" altLang="en-US" dirty="0"/>
              <a:t>을 먼저 실행하고 숫자 입력과 연산자를 선택한 다음 실행 버튼을 눌러 계산기 </a:t>
            </a:r>
            <a:r>
              <a:rPr lang="en-US" altLang="ko-KR" dirty="0"/>
              <a:t>JSP</a:t>
            </a:r>
            <a:r>
              <a:rPr lang="ko-KR" altLang="en-US" dirty="0"/>
              <a:t>가 정상적으로 호출되고 결과가 출력되는지 </a:t>
            </a:r>
            <a:r>
              <a:rPr lang="ko-KR" altLang="en-US" dirty="0" smtClean="0"/>
              <a:t>확인함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40" y="1642738"/>
            <a:ext cx="3329552" cy="207429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8800"/>
            <a:ext cx="3325101" cy="208319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94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04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[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8-2] </a:t>
            </a:r>
            <a:r>
              <a:rPr lang="ko-KR" altLang="en-US" sz="4000" b="1" dirty="0" smtClean="0">
                <a:latin typeface="+mn-ea"/>
                <a:ea typeface="+mn-ea"/>
              </a:rPr>
              <a:t>고급 컨트롤러 </a:t>
            </a:r>
            <a:endParaRPr lang="en-US" altLang="ko-KR" sz="4000" b="1" dirty="0" smtClean="0">
              <a:latin typeface="+mn-ea"/>
              <a:ea typeface="+mn-ea"/>
            </a:endParaRPr>
          </a:p>
          <a:p>
            <a:pPr algn="ctr"/>
            <a:r>
              <a:rPr lang="ko-KR" altLang="en-US" sz="4000" b="1" dirty="0" err="1" smtClean="0">
                <a:latin typeface="+mn-ea"/>
                <a:ea typeface="+mn-ea"/>
              </a:rPr>
              <a:t>서블릿</a:t>
            </a:r>
            <a:r>
              <a:rPr lang="ko-KR" altLang="en-US" sz="4000" b="1" dirty="0" smtClean="0">
                <a:latin typeface="+mn-ea"/>
                <a:ea typeface="+mn-ea"/>
              </a:rPr>
              <a:t> 구현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27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고급 컨트롤러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흐름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여러 </a:t>
            </a:r>
            <a:r>
              <a:rPr lang="ko-KR" altLang="en-US" dirty="0"/>
              <a:t>요청을 하나의 컨트롤러에서 처리하는 구조를 </a:t>
            </a:r>
            <a:r>
              <a:rPr lang="ko-KR" altLang="en-US" dirty="0" smtClean="0"/>
              <a:t>구현함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8-1]</a:t>
            </a:r>
            <a:r>
              <a:rPr lang="ko-KR" altLang="en-US" dirty="0"/>
              <a:t>과 마찬가지로 기본적으로 </a:t>
            </a:r>
            <a:r>
              <a:rPr lang="en-US" altLang="ko-KR" dirty="0"/>
              <a:t>MVC </a:t>
            </a:r>
            <a:r>
              <a:rPr lang="ko-KR" altLang="en-US" dirty="0"/>
              <a:t>구조를 </a:t>
            </a:r>
            <a:r>
              <a:rPr lang="ko-KR" altLang="en-US" dirty="0" smtClean="0"/>
              <a:t>따름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전체 </a:t>
            </a:r>
            <a:r>
              <a:rPr lang="ko-KR" altLang="en-US" dirty="0"/>
              <a:t>상품 목록을 보여주고 상품을 선택하면 세부 정보를 보여주도록 </a:t>
            </a:r>
            <a:r>
              <a:rPr lang="ko-KR" altLang="en-US" dirty="0" smtClean="0"/>
              <a:t>구현함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-US" altLang="ko-KR" dirty="0" err="1"/>
              <a:t>productList.jsp</a:t>
            </a:r>
            <a:r>
              <a:rPr lang="en-US" altLang="ko-KR" dirty="0"/>
              <a:t>, </a:t>
            </a:r>
            <a:r>
              <a:rPr lang="en-US" altLang="ko-KR" dirty="0" err="1"/>
              <a:t>productInfo.jsp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모델 </a:t>
            </a:r>
            <a:r>
              <a:rPr lang="ko-KR" altLang="en-US" dirty="0"/>
              <a:t>구현</a:t>
            </a:r>
            <a:r>
              <a:rPr lang="en-US" altLang="ko-KR" dirty="0"/>
              <a:t>: Product.java, ProductService.java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컨트롤러 </a:t>
            </a:r>
            <a:r>
              <a:rPr lang="ko-KR" altLang="en-US" dirty="0"/>
              <a:t>구현</a:t>
            </a:r>
            <a:r>
              <a:rPr lang="en-US" altLang="ko-KR" dirty="0"/>
              <a:t>: ProductController.java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06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구현</a:t>
            </a:r>
            <a:r>
              <a:rPr lang="en-US" altLang="ko-KR" dirty="0"/>
              <a:t>: </a:t>
            </a:r>
            <a:r>
              <a:rPr lang="en-US" altLang="ko-KR" dirty="0" err="1"/>
              <a:t>productList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뷰는</a:t>
            </a:r>
            <a:r>
              <a:rPr lang="ko-KR" altLang="en-US" dirty="0"/>
              <a:t> 전체 상품 목록과 세부 정보를 보여주는 </a:t>
            </a:r>
            <a:r>
              <a:rPr lang="en-US" altLang="ko-KR" dirty="0"/>
              <a:t>2</a:t>
            </a:r>
            <a:r>
              <a:rPr lang="ko-KR" altLang="en-US" dirty="0"/>
              <a:t>개의 화면으로 </a:t>
            </a:r>
            <a:r>
              <a:rPr lang="ko-KR" altLang="en-US" dirty="0" smtClean="0"/>
              <a:t>구성됨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</a:t>
            </a:r>
            <a:r>
              <a:rPr lang="ko-KR" altLang="en-US" dirty="0"/>
              <a:t>상품 목록을 보여주는 화면을 만들기 위해 </a:t>
            </a:r>
            <a:r>
              <a:rPr lang="en-US" altLang="ko-KR" dirty="0"/>
              <a:t>[ch08]</a:t>
            </a:r>
            <a:r>
              <a:rPr lang="ko-KR" altLang="en-US" dirty="0"/>
              <a:t>에 ‘</a:t>
            </a:r>
            <a:r>
              <a:rPr lang="en-US" altLang="ko-KR" dirty="0" err="1"/>
              <a:t>productList.jsp</a:t>
            </a:r>
            <a:r>
              <a:rPr lang="en-US" altLang="ko-KR" dirty="0"/>
              <a:t>’</a:t>
            </a:r>
            <a:r>
              <a:rPr lang="ko-KR" altLang="en-US" dirty="0"/>
              <a:t>를 새로 만들고 다음과 같이 </a:t>
            </a:r>
            <a:r>
              <a:rPr lang="ko-KR" altLang="en-US" dirty="0" smtClean="0"/>
              <a:t>작성함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96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구현</a:t>
            </a:r>
            <a:r>
              <a:rPr lang="en-US" altLang="ko-KR" dirty="0"/>
              <a:t>: </a:t>
            </a:r>
            <a:r>
              <a:rPr lang="en-US" altLang="ko-KR" dirty="0" err="1"/>
              <a:t>productList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511745" y="764704"/>
            <a:ext cx="6120511" cy="5948089"/>
            <a:chOff x="1866745" y="1487147"/>
            <a:chExt cx="6120511" cy="5948089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745" y="1487147"/>
              <a:ext cx="6115360" cy="3883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896" y="5404668"/>
              <a:ext cx="6115360" cy="20305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882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구현</a:t>
            </a:r>
            <a:r>
              <a:rPr lang="en-US" altLang="ko-KR" dirty="0"/>
              <a:t>: </a:t>
            </a:r>
            <a:r>
              <a:rPr lang="en-US" altLang="ko-KR" dirty="0" err="1"/>
              <a:t>productList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 smtClean="0"/>
              <a:t>상품 </a:t>
            </a:r>
            <a:r>
              <a:rPr lang="ko-KR" altLang="en-US" dirty="0"/>
              <a:t>정보를 출력하는 화면을 만들기 위해 </a:t>
            </a:r>
            <a:r>
              <a:rPr lang="en-US" altLang="ko-KR" dirty="0"/>
              <a:t>[ch08]</a:t>
            </a:r>
            <a:r>
              <a:rPr lang="ko-KR" altLang="en-US" dirty="0"/>
              <a:t>에 ‘</a:t>
            </a:r>
            <a:r>
              <a:rPr lang="en-US" altLang="ko-KR" dirty="0" err="1"/>
              <a:t>productInfo.jsp</a:t>
            </a:r>
            <a:r>
              <a:rPr lang="en-US" altLang="ko-KR" dirty="0"/>
              <a:t>’ </a:t>
            </a:r>
            <a:r>
              <a:rPr lang="ko-KR" altLang="en-US" dirty="0"/>
              <a:t>파일을 새로 만들고 다음과 같이 </a:t>
            </a:r>
            <a:r>
              <a:rPr lang="ko-KR" altLang="en-US" dirty="0" smtClean="0"/>
              <a:t>작성함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511760" y="1464753"/>
            <a:ext cx="6120481" cy="4844567"/>
            <a:chOff x="1866745" y="1304675"/>
            <a:chExt cx="6120481" cy="4844567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745" y="1304675"/>
              <a:ext cx="6115360" cy="427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7921" y="5613015"/>
              <a:ext cx="6119305" cy="536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6858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 dirty="0"/>
              <a:t>: Product, </a:t>
            </a:r>
            <a:r>
              <a:rPr lang="en-US" altLang="ko-KR" dirty="0" err="1"/>
              <a:t>ProductService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/>
              <a:t>Product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상품 정보를 표현하기 위한 </a:t>
            </a:r>
            <a:r>
              <a:rPr lang="en-US" altLang="ko-KR" dirty="0"/>
              <a:t>DO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en-US" altLang="ko-KR" dirty="0" err="1"/>
              <a:t>ProductService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데이터베이스 </a:t>
            </a:r>
            <a:r>
              <a:rPr lang="ko-KR" altLang="en-US" dirty="0"/>
              <a:t>없이 샘플 데이터를 제공하기 위한 </a:t>
            </a:r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endParaRPr lang="en-US" altLang="ko-KR" dirty="0" smtClean="0"/>
          </a:p>
          <a:p>
            <a:pPr>
              <a:buFont typeface="+mj-lt"/>
              <a:buAutoNum type="arabicParenR" startAt="3"/>
            </a:pPr>
            <a:r>
              <a:rPr lang="ko-KR" altLang="en-US" dirty="0"/>
              <a:t>먼저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</a:t>
            </a:r>
            <a:r>
              <a:rPr lang="ko-KR" altLang="en-US" dirty="0"/>
              <a:t>의 </a:t>
            </a:r>
            <a:r>
              <a:rPr lang="en-US" altLang="ko-KR" dirty="0"/>
              <a:t>[ch08] </a:t>
            </a:r>
            <a:r>
              <a:rPr lang="ko-KR" altLang="en-US" dirty="0"/>
              <a:t>패키지에 </a:t>
            </a:r>
            <a:r>
              <a:rPr lang="en-US" altLang="ko-KR" dirty="0"/>
              <a:t>Product </a:t>
            </a:r>
            <a:r>
              <a:rPr lang="ko-KR" altLang="en-US" dirty="0"/>
              <a:t>클래스를 생성하고</a:t>
            </a:r>
            <a:r>
              <a:rPr lang="en-US" altLang="ko-KR" dirty="0"/>
              <a:t>, </a:t>
            </a:r>
            <a:r>
              <a:rPr lang="ko-KR" altLang="en-US" dirty="0"/>
              <a:t>화면에 제공할 정보를 참조해 다음과 같이 </a:t>
            </a:r>
            <a:r>
              <a:rPr lang="ko-KR" altLang="en-US" dirty="0" smtClean="0"/>
              <a:t>작성함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392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 dirty="0"/>
              <a:t>: Product, </a:t>
            </a:r>
            <a:r>
              <a:rPr lang="en-US" altLang="ko-KR" dirty="0" err="1"/>
              <a:t>ProductService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" y="683171"/>
            <a:ext cx="5563005" cy="487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493959"/>
            <a:ext cx="5548666" cy="245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333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39827A98-895F-4B75-BCDD-95031F06A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ea typeface="+mn-lt"/>
                <a:cs typeface="+mn-lt"/>
              </a:rPr>
              <a:t>디자인 패턴을 이해한다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en-US" altLang="ko-KR" dirty="0" smtClean="0">
                <a:ea typeface="+mn-lt"/>
                <a:cs typeface="+mn-lt"/>
              </a:rPr>
              <a:t>MVC </a:t>
            </a:r>
            <a:r>
              <a:rPr lang="ko-KR" altLang="en-US" dirty="0">
                <a:ea typeface="+mn-lt"/>
                <a:cs typeface="+mn-lt"/>
              </a:rPr>
              <a:t>패턴의 구조를 이해한다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 smtClean="0">
                <a:ea typeface="+mn-lt"/>
                <a:cs typeface="+mn-lt"/>
              </a:rPr>
              <a:t>실습을 </a:t>
            </a:r>
            <a:r>
              <a:rPr lang="ko-KR" altLang="en-US" dirty="0">
                <a:ea typeface="+mn-lt"/>
                <a:cs typeface="+mn-lt"/>
              </a:rPr>
              <a:t>통해 </a:t>
            </a:r>
            <a:r>
              <a:rPr lang="ko-KR" altLang="en-US" dirty="0" err="1">
                <a:ea typeface="+mn-lt"/>
                <a:cs typeface="+mn-lt"/>
              </a:rPr>
              <a:t>서블릿</a:t>
            </a:r>
            <a:r>
              <a:rPr lang="ko-KR" altLang="en-US" dirty="0">
                <a:ea typeface="+mn-lt"/>
                <a:cs typeface="+mn-lt"/>
              </a:rPr>
              <a:t> 컨트롤러를 배우고 구현해본다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815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 dirty="0"/>
              <a:t>: Product, </a:t>
            </a:r>
            <a:r>
              <a:rPr lang="en-US" altLang="ko-KR" dirty="0" err="1"/>
              <a:t>ProductService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이번 실습에서는 데이터베이스 없이 샘플 데이터를 </a:t>
            </a:r>
            <a:r>
              <a:rPr lang="en-US" altLang="ko-KR" dirty="0"/>
              <a:t>Map </a:t>
            </a:r>
            <a:r>
              <a:rPr lang="ko-KR" altLang="en-US" dirty="0"/>
              <a:t>형태로 저장하고 전체 상품 목록과 특정 상품의 정보를 컨트롤러에 제공하기 위한 서비스 클래스를 </a:t>
            </a:r>
            <a:r>
              <a:rPr lang="ko-KR" altLang="en-US" dirty="0" smtClean="0"/>
              <a:t>만듦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서비스 </a:t>
            </a:r>
            <a:r>
              <a:rPr lang="ko-KR" altLang="en-US" dirty="0"/>
              <a:t>클래스 </a:t>
            </a:r>
            <a:r>
              <a:rPr lang="en-US" altLang="ko-KR" dirty="0" err="1"/>
              <a:t>ProductService</a:t>
            </a:r>
            <a:r>
              <a:rPr lang="ko-KR" altLang="en-US" dirty="0" smtClean="0"/>
              <a:t>는 컨트롤러 </a:t>
            </a:r>
            <a:r>
              <a:rPr lang="ko-KR" altLang="en-US" dirty="0" err="1"/>
              <a:t>서블릿의</a:t>
            </a:r>
            <a:r>
              <a:rPr lang="ko-KR" altLang="en-US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메서드에서</a:t>
            </a:r>
            <a:r>
              <a:rPr lang="ko-KR" altLang="en-US" dirty="0"/>
              <a:t> 초기화되기 때문에 </a:t>
            </a:r>
            <a:r>
              <a:rPr lang="ko-KR" altLang="en-US" dirty="0" err="1"/>
              <a:t>서블릿이</a:t>
            </a:r>
            <a:r>
              <a:rPr lang="ko-KR" altLang="en-US" dirty="0"/>
              <a:t> 실행되는 동안에는 데이터가 유지되지만 </a:t>
            </a:r>
            <a:r>
              <a:rPr lang="ko-KR" altLang="en-US" dirty="0" err="1"/>
              <a:t>서블릿이</a:t>
            </a:r>
            <a:r>
              <a:rPr lang="ko-KR" altLang="en-US" dirty="0"/>
              <a:t> 다시 시작되거나 </a:t>
            </a:r>
            <a:r>
              <a:rPr lang="ko-KR" altLang="en-US" dirty="0" err="1"/>
              <a:t>톰캣을</a:t>
            </a:r>
            <a:r>
              <a:rPr lang="ko-KR" altLang="en-US" dirty="0"/>
              <a:t> 종료하면 데이터는 </a:t>
            </a:r>
            <a:r>
              <a:rPr lang="ko-KR" altLang="en-US" dirty="0" smtClean="0"/>
              <a:t>초기화됨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샘플 데이터 이외에 별도 기능 구현을 통해 추가한 데이터가 있다면 삭제될 위험이 있으니 </a:t>
            </a:r>
            <a:r>
              <a:rPr lang="ko-KR" altLang="en-US" dirty="0" smtClean="0"/>
              <a:t>주의해야 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실습에서 데이터 추가 기능은 구현하지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>
              <a:buFont typeface="+mj-lt"/>
              <a:buAutoNum type="arabicParenR" startAt="4"/>
            </a:pP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</a:t>
            </a:r>
            <a:r>
              <a:rPr lang="ko-KR" altLang="en-US" dirty="0"/>
              <a:t>의 </a:t>
            </a:r>
            <a:r>
              <a:rPr lang="en-US" altLang="ko-KR" dirty="0"/>
              <a:t>[ch08] </a:t>
            </a:r>
            <a:r>
              <a:rPr lang="ko-KR" altLang="en-US" dirty="0"/>
              <a:t>패키지에 </a:t>
            </a:r>
            <a:r>
              <a:rPr lang="en-US" altLang="ko-KR" dirty="0" err="1"/>
              <a:t>ProductService</a:t>
            </a:r>
            <a:r>
              <a:rPr lang="en-US" altLang="ko-KR" dirty="0"/>
              <a:t> </a:t>
            </a:r>
            <a:r>
              <a:rPr lang="ko-KR" altLang="en-US" dirty="0"/>
              <a:t>클래스를 생성하고 다음과 같이 작성한다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001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구현</a:t>
            </a:r>
            <a:r>
              <a:rPr lang="en-US" altLang="ko-KR" dirty="0"/>
              <a:t>: Product, </a:t>
            </a:r>
            <a:r>
              <a:rPr lang="en-US" altLang="ko-KR" dirty="0" err="1"/>
              <a:t>ProductService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81538" y="951193"/>
            <a:ext cx="5580925" cy="5356236"/>
            <a:chOff x="2153012" y="951193"/>
            <a:chExt cx="5580925" cy="5356236"/>
          </a:xfrm>
        </p:grpSpPr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012" y="951193"/>
              <a:ext cx="5580925" cy="1946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57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4442" y="2898656"/>
              <a:ext cx="5563005" cy="34087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62344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-US" altLang="ko-KR" dirty="0" err="1" smtClean="0"/>
              <a:t>ProductController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이번 </a:t>
            </a:r>
            <a:r>
              <a:rPr lang="ko-KR" altLang="en-US" dirty="0"/>
              <a:t>실습에서는 </a:t>
            </a:r>
            <a:r>
              <a:rPr lang="en-US" altLang="ko-KR" dirty="0" err="1"/>
              <a:t>doGet</a:t>
            </a:r>
            <a:r>
              <a:rPr lang="en-US" altLang="ko-KR" dirty="0"/>
              <a:t>, </a:t>
            </a:r>
            <a:r>
              <a:rPr lang="en-US" altLang="ko-KR" dirty="0" err="1"/>
              <a:t>doPost</a:t>
            </a:r>
            <a:r>
              <a:rPr lang="en-US" altLang="ko-KR" dirty="0"/>
              <a:t>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오버라이딩하지</a:t>
            </a:r>
            <a:r>
              <a:rPr lang="ko-KR" altLang="en-US" dirty="0"/>
              <a:t> 않고 </a:t>
            </a:r>
            <a:r>
              <a:rPr lang="en-US" altLang="ko-KR" dirty="0"/>
              <a:t>service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컨트롤러 기본 구조를 </a:t>
            </a:r>
            <a:r>
              <a:rPr lang="ko-KR" altLang="en-US" dirty="0" smtClean="0"/>
              <a:t>구현함</a:t>
            </a:r>
            <a:endParaRPr lang="en-US" altLang="ko-KR" dirty="0" smtClean="0"/>
          </a:p>
          <a:p>
            <a:pPr>
              <a:buFont typeface="Arial" pitchFamily="34" charset="0"/>
              <a:buChar char="•"/>
            </a:pPr>
            <a:r>
              <a:rPr lang="ko-KR" altLang="en-US" dirty="0" smtClean="0"/>
              <a:t>각각의 </a:t>
            </a:r>
            <a:r>
              <a:rPr lang="ko-KR" altLang="en-US" dirty="0"/>
              <a:t>요청은 </a:t>
            </a:r>
            <a:r>
              <a:rPr lang="en-US" altLang="ko-KR" dirty="0"/>
              <a:t>action </a:t>
            </a:r>
            <a:r>
              <a:rPr lang="ko-KR" altLang="en-US" dirty="0" err="1"/>
              <a:t>파라미터를</a:t>
            </a:r>
            <a:r>
              <a:rPr lang="ko-KR" altLang="en-US" dirty="0"/>
              <a:t> 비교해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호출한 다음 </a:t>
            </a:r>
            <a:r>
              <a:rPr lang="ko-KR" altLang="en-US" dirty="0" err="1"/>
              <a:t>뷰로</a:t>
            </a:r>
            <a:r>
              <a:rPr lang="ko-KR" altLang="en-US" dirty="0"/>
              <a:t> 이동하는 구조로 </a:t>
            </a:r>
            <a:r>
              <a:rPr lang="ko-KR" altLang="en-US" dirty="0" smtClean="0"/>
              <a:t>구현함</a:t>
            </a:r>
            <a:endParaRPr lang="en-US" altLang="ko-KR" dirty="0"/>
          </a:p>
          <a:p>
            <a:pPr>
              <a:buFont typeface="+mj-lt"/>
              <a:buAutoNum type="arabicParenR" startAt="5"/>
            </a:pPr>
            <a:r>
              <a:rPr lang="en-US" altLang="ko-KR" dirty="0" smtClean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</a:t>
            </a:r>
            <a:r>
              <a:rPr lang="ko-KR" altLang="en-US" dirty="0"/>
              <a:t>의 </a:t>
            </a:r>
            <a:r>
              <a:rPr lang="en-US" altLang="ko-KR" dirty="0"/>
              <a:t>[ch08] </a:t>
            </a:r>
            <a:r>
              <a:rPr lang="ko-KR" altLang="en-US" dirty="0"/>
              <a:t>패키지에서 </a:t>
            </a:r>
            <a:r>
              <a:rPr lang="en-US" altLang="ko-KR" dirty="0" err="1"/>
              <a:t>ProductController</a:t>
            </a:r>
            <a:r>
              <a:rPr lang="en-US" altLang="ko-KR" dirty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</a:t>
            </a:r>
            <a:r>
              <a:rPr lang="ko-KR" altLang="en-US" dirty="0" smtClean="0"/>
              <a:t>생성함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매핑</a:t>
            </a:r>
            <a:r>
              <a:rPr lang="ko-KR" altLang="en-US" dirty="0" err="1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/</a:t>
            </a:r>
            <a:r>
              <a:rPr lang="en-US" altLang="ko-KR" dirty="0" err="1"/>
              <a:t>pcontrol</a:t>
            </a:r>
            <a:r>
              <a:rPr lang="en-US" altLang="ko-KR" dirty="0"/>
              <a:t>’</a:t>
            </a:r>
            <a:r>
              <a:rPr lang="ko-KR" altLang="en-US" dirty="0"/>
              <a:t>로 변경한 후 </a:t>
            </a:r>
            <a:r>
              <a:rPr lang="en-US" altLang="ko-KR" dirty="0"/>
              <a:t>&lt;Next&gt;</a:t>
            </a:r>
            <a:r>
              <a:rPr lang="ko-KR" altLang="en-US" dirty="0"/>
              <a:t>를 </a:t>
            </a:r>
            <a:r>
              <a:rPr lang="ko-KR" altLang="en-US" dirty="0" smtClean="0"/>
              <a:t>누름</a:t>
            </a:r>
            <a:r>
              <a:rPr lang="en-US" altLang="ko-KR" dirty="0" smtClean="0"/>
              <a:t> </a:t>
            </a:r>
            <a:r>
              <a:rPr lang="ko-KR" altLang="en-US" dirty="0"/>
              <a:t>다음의 </a:t>
            </a:r>
            <a:r>
              <a:rPr lang="en-US" altLang="ko-KR" dirty="0"/>
              <a:t>[Create Servlet]</a:t>
            </a:r>
            <a:r>
              <a:rPr lang="ko-KR" altLang="en-US" dirty="0"/>
              <a:t>에서 다음과 같이 </a:t>
            </a:r>
            <a:r>
              <a:rPr lang="en-US" altLang="ko-KR" dirty="0"/>
              <a:t>service </a:t>
            </a:r>
            <a:r>
              <a:rPr lang="ko-KR" altLang="en-US" dirty="0" err="1"/>
              <a:t>메서드만</a:t>
            </a:r>
            <a:r>
              <a:rPr lang="ko-KR" altLang="en-US" dirty="0"/>
              <a:t> 선택하여 </a:t>
            </a:r>
            <a:r>
              <a:rPr lang="ko-KR" altLang="en-US" dirty="0" smtClean="0"/>
              <a:t>생성함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30" y="2780928"/>
            <a:ext cx="3553941" cy="36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99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-US" altLang="ko-KR" dirty="0" err="1" smtClean="0"/>
              <a:t>ProductController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en-US" altLang="ko-KR" dirty="0" err="1"/>
              <a:t>ProductController</a:t>
            </a:r>
            <a:r>
              <a:rPr lang="en-US" altLang="ko-KR" dirty="0"/>
              <a:t> </a:t>
            </a:r>
            <a:r>
              <a:rPr lang="ko-KR" altLang="en-US" dirty="0" err="1"/>
              <a:t>서블릿에서</a:t>
            </a:r>
            <a:r>
              <a:rPr lang="ko-KR" altLang="en-US" dirty="0"/>
              <a:t> 생성된 기본 코드에 다음과 같이 </a:t>
            </a:r>
            <a:r>
              <a:rPr lang="ko-KR" altLang="en-US" dirty="0" smtClean="0"/>
              <a:t>추가함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77" y="1556792"/>
            <a:ext cx="6150847" cy="3055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46489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-US" altLang="ko-KR" dirty="0" err="1" smtClean="0"/>
              <a:t>ProductController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7"/>
            </a:pPr>
            <a:r>
              <a:rPr lang="ko-KR" altLang="en-US" dirty="0"/>
              <a:t>다음으로 클라이언트 요청을 구분하고 처리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호출한 다음 </a:t>
            </a:r>
            <a:r>
              <a:rPr lang="ko-KR" altLang="en-US" dirty="0" err="1"/>
              <a:t>뷰로</a:t>
            </a:r>
            <a:r>
              <a:rPr lang="ko-KR" altLang="en-US" dirty="0"/>
              <a:t> 이동하는 구조를 </a:t>
            </a:r>
            <a:r>
              <a:rPr lang="en-US" altLang="ko-KR" dirty="0"/>
              <a:t>service( ) </a:t>
            </a:r>
            <a:r>
              <a:rPr lang="ko-KR" altLang="en-US" dirty="0" err="1"/>
              <a:t>메서드에</a:t>
            </a:r>
            <a:r>
              <a:rPr lang="ko-KR" altLang="en-US" dirty="0"/>
              <a:t> </a:t>
            </a:r>
            <a:r>
              <a:rPr lang="ko-KR" altLang="en-US" dirty="0" smtClean="0"/>
              <a:t>작성함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action </a:t>
            </a:r>
            <a:r>
              <a:rPr lang="ko-KR" altLang="en-US" dirty="0" err="1"/>
              <a:t>파라미터가</a:t>
            </a:r>
            <a:r>
              <a:rPr lang="ko-KR" altLang="en-US" dirty="0"/>
              <a:t> </a:t>
            </a:r>
            <a:r>
              <a:rPr lang="en-US" altLang="ko-KR" dirty="0"/>
              <a:t>null</a:t>
            </a:r>
            <a:r>
              <a:rPr lang="ko-KR" altLang="en-US" dirty="0"/>
              <a:t>인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서블릿이</a:t>
            </a:r>
            <a:r>
              <a:rPr lang="ko-KR" altLang="en-US" dirty="0" smtClean="0"/>
              <a:t> </a:t>
            </a:r>
            <a:r>
              <a:rPr lang="en-US" altLang="ko-KR" dirty="0"/>
              <a:t>action </a:t>
            </a:r>
            <a:r>
              <a:rPr lang="ko-KR" altLang="en-US" dirty="0" err="1"/>
              <a:t>파라미터</a:t>
            </a:r>
            <a:r>
              <a:rPr lang="ko-KR" altLang="en-US" dirty="0"/>
              <a:t> 없이 호출된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):</a:t>
            </a:r>
            <a:r>
              <a:rPr lang="ko-KR" altLang="en-US" dirty="0" smtClean="0"/>
              <a:t> </a:t>
            </a:r>
            <a:r>
              <a:rPr lang="ko-KR" altLang="en-US" dirty="0"/>
              <a:t>컨트롤러에 </a:t>
            </a:r>
            <a:r>
              <a:rPr lang="en-US" altLang="ko-KR" dirty="0"/>
              <a:t>action </a:t>
            </a:r>
            <a:r>
              <a:rPr lang="ko-KR" altLang="en-US" dirty="0" err="1"/>
              <a:t>파라미터를</a:t>
            </a:r>
            <a:r>
              <a:rPr lang="ko-KR" altLang="en-US" dirty="0"/>
              <a:t> 넣어 </a:t>
            </a:r>
            <a:r>
              <a:rPr lang="ko-KR" altLang="en-US" dirty="0" err="1" smtClean="0"/>
              <a:t>포워딩함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06" y="2143801"/>
            <a:ext cx="6127189" cy="430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6259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-US" altLang="ko-KR" dirty="0" err="1" smtClean="0"/>
              <a:t>ProductController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/>
              <a:t>각각의 </a:t>
            </a:r>
            <a:r>
              <a:rPr lang="en-US" altLang="ko-KR" dirty="0"/>
              <a:t>list( )</a:t>
            </a:r>
            <a:r>
              <a:rPr lang="ko-KR" altLang="en-US" dirty="0"/>
              <a:t>와 </a:t>
            </a:r>
            <a:r>
              <a:rPr lang="en-US" altLang="ko-KR" dirty="0"/>
              <a:t>info( ) </a:t>
            </a:r>
            <a:r>
              <a:rPr lang="ko-KR" altLang="en-US" dirty="0" err="1"/>
              <a:t>메서드는</a:t>
            </a:r>
            <a:r>
              <a:rPr lang="ko-KR" altLang="en-US" dirty="0"/>
              <a:t> 실행 후 문자열로 된 </a:t>
            </a:r>
            <a:r>
              <a:rPr lang="en-US" altLang="ko-KR" dirty="0"/>
              <a:t>JSP </a:t>
            </a:r>
            <a:r>
              <a:rPr lang="ko-KR" altLang="en-US" dirty="0"/>
              <a:t>파일 이름을 </a:t>
            </a:r>
            <a:r>
              <a:rPr lang="ko-KR" altLang="en-US" dirty="0" err="1"/>
              <a:t>리턴하고</a:t>
            </a:r>
            <a:r>
              <a:rPr lang="ko-KR" altLang="en-US" dirty="0"/>
              <a:t> </a:t>
            </a:r>
            <a:r>
              <a:rPr lang="en-US" altLang="ko-KR" dirty="0"/>
              <a:t>[ch08] </a:t>
            </a:r>
            <a:r>
              <a:rPr lang="ko-KR" altLang="en-US" dirty="0"/>
              <a:t>폴더에 있는 </a:t>
            </a:r>
            <a:r>
              <a:rPr lang="en-US" altLang="ko-KR" dirty="0"/>
              <a:t>JSP </a:t>
            </a:r>
            <a:r>
              <a:rPr lang="ko-KR" altLang="en-US" dirty="0"/>
              <a:t>파일로 </a:t>
            </a:r>
            <a:r>
              <a:rPr lang="ko-KR" altLang="en-US" dirty="0" err="1" smtClean="0"/>
              <a:t>포워딩됨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52" y="1677802"/>
            <a:ext cx="6726896" cy="2615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842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-US" altLang="ko-KR" dirty="0" err="1" smtClean="0"/>
              <a:t>ProductController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en-US" altLang="ko-KR" dirty="0" err="1"/>
              <a:t>ProductController</a:t>
            </a:r>
            <a:r>
              <a:rPr lang="ko-KR" altLang="en-US" dirty="0"/>
              <a:t>의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77" y="1484784"/>
            <a:ext cx="6150847" cy="389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404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</a:t>
            </a:r>
            <a:r>
              <a:rPr lang="ko-KR" altLang="en-US" dirty="0"/>
              <a:t>구현</a:t>
            </a:r>
            <a:r>
              <a:rPr lang="en-US" altLang="ko-KR" dirty="0"/>
              <a:t>: </a:t>
            </a:r>
            <a:r>
              <a:rPr lang="en-US" altLang="ko-KR" dirty="0" err="1" smtClean="0"/>
              <a:t>ProductController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06" y="764704"/>
            <a:ext cx="6127189" cy="576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789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및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en-US" altLang="ko-KR" dirty="0" err="1" smtClean="0"/>
              <a:t>ProductController</a:t>
            </a:r>
            <a:r>
              <a:rPr lang="en-US" altLang="ko-KR" dirty="0" smtClean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기존과 같이 </a:t>
            </a:r>
            <a:r>
              <a:rPr lang="en-US" altLang="ko-KR" dirty="0"/>
              <a:t>[Run as] → [Run on Server] </a:t>
            </a:r>
            <a:r>
              <a:rPr lang="ko-KR" altLang="en-US" dirty="0"/>
              <a:t>메뉴로 </a:t>
            </a:r>
            <a:r>
              <a:rPr lang="ko-KR" altLang="en-US" dirty="0" smtClean="0"/>
              <a:t>실행함</a:t>
            </a:r>
            <a:r>
              <a:rPr lang="en-US" altLang="ko-KR" dirty="0" smtClean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실행 </a:t>
            </a:r>
            <a:r>
              <a:rPr lang="ko-KR" altLang="en-US" dirty="0"/>
              <a:t>결과 테이블 형태로 목록이 나타나며 상품명의 링크를 클릭하면 세부 정보 화면으로 </a:t>
            </a:r>
            <a:r>
              <a:rPr lang="ko-KR" altLang="en-US" dirty="0" smtClean="0"/>
              <a:t>이동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8-2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78" y="1716455"/>
            <a:ext cx="3652714" cy="228661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00808"/>
            <a:ext cx="3657611" cy="228661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4281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1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</a:p>
          <a:p>
            <a:pPr algn="ctr"/>
            <a:r>
              <a:rPr lang="en-US" altLang="ko-KR" sz="4000" b="1" dirty="0" smtClean="0">
                <a:ea typeface="맑은 고딕" pitchFamily="50" charset="-127"/>
              </a:rPr>
              <a:t>MVC </a:t>
            </a:r>
            <a:r>
              <a:rPr lang="ko-KR" altLang="en-US" sz="4000" b="1" dirty="0" smtClean="0">
                <a:ea typeface="맑은 고딕" pitchFamily="50" charset="-127"/>
              </a:rPr>
              <a:t>패턴</a:t>
            </a:r>
            <a:endParaRPr lang="en-US" altLang="ko-KR" sz="4000" b="1" dirty="0">
              <a:latin typeface="맑은 고딕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066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디자인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디자인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(Design Pattern)</a:t>
            </a:r>
            <a:endParaRPr lang="en-US" altLang="ko-KR" dirty="0"/>
          </a:p>
          <a:p>
            <a:pPr lvl="1"/>
            <a:r>
              <a:rPr lang="ko-KR" altLang="en-US" dirty="0"/>
              <a:t>처음에는 건축학적 관점에서 출발한 </a:t>
            </a:r>
            <a:r>
              <a:rPr lang="ko-KR" altLang="en-US" dirty="0" smtClean="0"/>
              <a:t>개념이었음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1994</a:t>
            </a:r>
            <a:r>
              <a:rPr lang="ko-KR" altLang="en-US" dirty="0"/>
              <a:t>년 </a:t>
            </a:r>
            <a:r>
              <a:rPr lang="en-US" altLang="ko-KR" dirty="0" err="1" smtClean="0"/>
              <a:t>GoF</a:t>
            </a:r>
            <a:r>
              <a:rPr lang="ko-KR" altLang="en-US" dirty="0" smtClean="0"/>
              <a:t>의 </a:t>
            </a:r>
            <a:r>
              <a:rPr lang="ko-KR" altLang="en-US" dirty="0"/>
              <a:t>≪</a:t>
            </a:r>
            <a:r>
              <a:rPr lang="en-US" altLang="ko-KR" dirty="0"/>
              <a:t>Design Patterns: Elements of Reusable Object-Oriented Software≫</a:t>
            </a:r>
            <a:r>
              <a:rPr lang="ko-KR" altLang="en-US" dirty="0"/>
              <a:t>를 통해 소프트웨어 설계에서 공통적으로 발생하는 문제에 대한 재사용 가능한 솔루션으로 </a:t>
            </a:r>
            <a:r>
              <a:rPr lang="ko-KR" altLang="en-US" dirty="0" smtClean="0"/>
              <a:t>제시됨</a:t>
            </a:r>
            <a:endParaRPr lang="en-US" altLang="ko-KR" dirty="0"/>
          </a:p>
          <a:p>
            <a:pPr lvl="1"/>
            <a:r>
              <a:rPr lang="en-US" altLang="ko-KR" dirty="0" err="1"/>
              <a:t>GoF</a:t>
            </a:r>
            <a:r>
              <a:rPr lang="ko-KR" altLang="en-US" dirty="0"/>
              <a:t>의 디자인 패턴은 생성</a:t>
            </a:r>
            <a:r>
              <a:rPr lang="en-US" altLang="ko-KR" dirty="0"/>
              <a:t>, </a:t>
            </a:r>
            <a:r>
              <a:rPr lang="ko-KR" altLang="en-US" dirty="0"/>
              <a:t>구조</a:t>
            </a:r>
            <a:r>
              <a:rPr lang="en-US" altLang="ko-KR" dirty="0"/>
              <a:t>, </a:t>
            </a:r>
            <a:r>
              <a:rPr lang="ko-KR" altLang="en-US" dirty="0"/>
              <a:t>행동</a:t>
            </a:r>
            <a:r>
              <a:rPr lang="en-US" altLang="ko-KR" dirty="0"/>
              <a:t>, </a:t>
            </a:r>
            <a:r>
              <a:rPr lang="ko-KR" altLang="en-US" dirty="0"/>
              <a:t>동시실행 등의 문제에 대해 여러 패턴을 제시하고 있으며 </a:t>
            </a:r>
            <a:r>
              <a:rPr lang="en-US" altLang="ko-KR" dirty="0"/>
              <a:t>UML </a:t>
            </a:r>
            <a:r>
              <a:rPr lang="ko-KR" altLang="en-US" dirty="0"/>
              <a:t>클래스 다이어그램을 이용해 구조를 표현하고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UML(Unified Modeling Language)</a:t>
            </a:r>
          </a:p>
          <a:p>
            <a:pPr lvl="1"/>
            <a:r>
              <a:rPr lang="ko-KR" altLang="en-US" dirty="0"/>
              <a:t>객체지향 설계와 구현을 지원하기 위해 만들어진 일종의 모델링 </a:t>
            </a:r>
            <a:r>
              <a:rPr lang="ko-KR" altLang="en-US" dirty="0" smtClean="0"/>
              <a:t>언어</a:t>
            </a:r>
            <a:endParaRPr lang="en-US" altLang="ko-KR" dirty="0"/>
          </a:p>
          <a:p>
            <a:pPr lvl="1"/>
            <a:r>
              <a:rPr lang="ko-KR" altLang="en-US" dirty="0" smtClean="0"/>
              <a:t>시스템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설계에 필요한 내용을 여러 다이어그램 형태로 정의한 </a:t>
            </a:r>
            <a:r>
              <a:rPr lang="ko-KR" altLang="en-US" dirty="0" smtClean="0"/>
              <a:t>규격임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79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</a:t>
            </a:r>
            <a:r>
              <a:rPr lang="ko-KR" altLang="en-US" dirty="0" err="1" smtClean="0"/>
              <a:t>팩토리</a:t>
            </a:r>
            <a:r>
              <a:rPr lang="ko-KR" altLang="en-US" dirty="0" smtClean="0"/>
              <a:t>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추상 </a:t>
            </a:r>
            <a:r>
              <a:rPr lang="ko-KR" altLang="en-US" dirty="0" err="1" smtClean="0"/>
              <a:t>팩토리</a:t>
            </a:r>
            <a:r>
              <a:rPr lang="en-US" altLang="ko-KR" dirty="0" smtClean="0"/>
              <a:t>(Abstract Factory)</a:t>
            </a:r>
            <a:r>
              <a:rPr lang="ko-KR" altLang="en-US" dirty="0" smtClean="0"/>
              <a:t> 패턴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</a:t>
            </a:r>
            <a:r>
              <a:rPr lang="en-US" altLang="ko-KR" dirty="0" smtClean="0"/>
              <a:t>(Abstract):</a:t>
            </a:r>
            <a:r>
              <a:rPr lang="ko-KR" altLang="en-US" dirty="0" smtClean="0"/>
              <a:t> 자바의 추상 클래스 </a:t>
            </a:r>
            <a:r>
              <a:rPr lang="en-US" altLang="ko-KR" dirty="0" smtClean="0"/>
              <a:t>Abstract Class</a:t>
            </a:r>
            <a:r>
              <a:rPr lang="ko-KR" altLang="en-US" dirty="0" smtClean="0"/>
              <a:t>에도 사용되는 표현으로 구체적인 내용의 구현을 하위 객체에 위임하는 모델임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/>
              <a:t>팩토리</a:t>
            </a:r>
            <a:r>
              <a:rPr lang="en-US" altLang="ko-KR" dirty="0"/>
              <a:t>(Factory):</a:t>
            </a:r>
            <a:r>
              <a:rPr lang="ko-KR" altLang="en-US" dirty="0"/>
              <a:t> 디자인 패턴에서 객체를 생성하는 역할을 의미함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추상 </a:t>
            </a:r>
            <a:r>
              <a:rPr lang="ko-KR" altLang="en-US" dirty="0" err="1" smtClean="0"/>
              <a:t>팩토리는</a:t>
            </a:r>
            <a:r>
              <a:rPr lang="ko-KR" altLang="en-US" dirty="0" smtClean="0"/>
              <a:t> </a:t>
            </a:r>
            <a:r>
              <a:rPr lang="ko-KR" altLang="en-US" dirty="0"/>
              <a:t>객체를 생성하는 것을 별도로 구현하되 관련된 구체적인 구현을 하위 클래스에서 담당하게 하는 설계 모델로 이해할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13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</a:t>
            </a:r>
            <a:r>
              <a:rPr lang="ko-KR" altLang="en-US" dirty="0" err="1" smtClean="0"/>
              <a:t>팩토리</a:t>
            </a:r>
            <a:r>
              <a:rPr lang="ko-KR" altLang="en-US" dirty="0" smtClean="0"/>
              <a:t> 패턴이란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추상 </a:t>
            </a:r>
            <a:r>
              <a:rPr lang="ko-KR" altLang="en-US" dirty="0" err="1"/>
              <a:t>팩토리</a:t>
            </a:r>
            <a:r>
              <a:rPr lang="ko-KR" altLang="en-US" dirty="0"/>
              <a:t>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(Abstract </a:t>
            </a:r>
            <a:r>
              <a:rPr lang="en-US" altLang="ko-KR" dirty="0"/>
              <a:t>Factory </a:t>
            </a:r>
            <a:r>
              <a:rPr lang="en-US" altLang="ko-KR" dirty="0" smtClean="0"/>
              <a:t>Pattern)</a:t>
            </a:r>
            <a:r>
              <a:rPr lang="ko-KR" altLang="en-US" dirty="0" smtClean="0"/>
              <a:t>의 </a:t>
            </a:r>
            <a:r>
              <a:rPr lang="en-US" altLang="ko-KR" dirty="0"/>
              <a:t>UML </a:t>
            </a:r>
            <a:r>
              <a:rPr lang="ko-KR" altLang="en-US" dirty="0"/>
              <a:t>클래스 </a:t>
            </a:r>
            <a:r>
              <a:rPr lang="ko-KR" altLang="en-US" dirty="0" smtClean="0"/>
              <a:t>다이어그램</a:t>
            </a:r>
            <a:endParaRPr lang="en-US" altLang="ko-KR" dirty="0"/>
          </a:p>
          <a:p>
            <a:pPr lvl="1"/>
            <a:r>
              <a:rPr lang="ko-KR" altLang="en-US" dirty="0"/>
              <a:t>객체 생성에 대한 문제 해결을 </a:t>
            </a:r>
            <a:r>
              <a:rPr lang="ko-KR" altLang="en-US" dirty="0" smtClean="0"/>
              <a:t>위한</a:t>
            </a:r>
            <a:r>
              <a:rPr lang="en-US" altLang="ko-KR" dirty="0"/>
              <a:t> </a:t>
            </a:r>
            <a:r>
              <a:rPr lang="ko-KR" altLang="en-US" dirty="0" smtClean="0"/>
              <a:t>디자인 패턴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2060848"/>
            <a:ext cx="6245475" cy="32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4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9044</TotalTime>
  <Words>2095</Words>
  <Application>Microsoft Office PowerPoint</Application>
  <PresentationFormat>화면 슬라이드 쇼(4:3)</PresentationFormat>
  <Paragraphs>281</Paragraphs>
  <Slides>59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9" baseType="lpstr">
      <vt:lpstr>굴림</vt:lpstr>
      <vt:lpstr>Arial</vt:lpstr>
      <vt:lpstr>HY견고딕</vt:lpstr>
      <vt:lpstr>맑은 고딕</vt:lpstr>
      <vt:lpstr>Times New Roman</vt:lpstr>
      <vt:lpstr>Wingdings</vt:lpstr>
      <vt:lpstr>함초롬돋움</vt:lpstr>
      <vt:lpstr>Arial Black</vt:lpstr>
      <vt:lpstr>Tahoma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디자인 패턴이란?</vt:lpstr>
      <vt:lpstr>추상 팩토리 패턴이란?</vt:lpstr>
      <vt:lpstr>추상 팩토리 패턴이란?</vt:lpstr>
      <vt:lpstr>MVC 패턴이란?</vt:lpstr>
      <vt:lpstr>MVC 패턴이란?</vt:lpstr>
      <vt:lpstr>MVC 패턴이란?</vt:lpstr>
      <vt:lpstr>MVC 패턴이란?</vt:lpstr>
      <vt:lpstr>MVC 패턴이란?</vt:lpstr>
      <vt:lpstr>MVC 패턴이란?</vt:lpstr>
      <vt:lpstr>MVC 패턴이란?</vt:lpstr>
      <vt:lpstr>PowerPoint 프레젠테이션</vt:lpstr>
      <vt:lpstr>클라이언트 요청 처리</vt:lpstr>
      <vt:lpstr>클라이언트 요청 처리</vt:lpstr>
      <vt:lpstr>클라이언트 요청 처리</vt:lpstr>
      <vt:lpstr>클라이언트 요청 처리</vt:lpstr>
      <vt:lpstr>클라이언트 요청 처리</vt:lpstr>
      <vt:lpstr>클라이언트 요청 처리</vt:lpstr>
      <vt:lpstr>클라이언트 요청 처리</vt:lpstr>
      <vt:lpstr>클라이언트 요청 처리</vt:lpstr>
      <vt:lpstr>클라이언트 요청 처리</vt:lpstr>
      <vt:lpstr>클라이언트 요청 처리</vt:lpstr>
      <vt:lpstr>클라이언트 요청 처리</vt:lpstr>
      <vt:lpstr>클라이언트 요청 처리</vt:lpstr>
      <vt:lpstr>입력값 핸들링</vt:lpstr>
      <vt:lpstr>입력값 핸들링</vt:lpstr>
      <vt:lpstr>뷰 이동</vt:lpstr>
      <vt:lpstr>뷰 이동</vt:lpstr>
      <vt:lpstr>뷰 이동</vt:lpstr>
      <vt:lpstr>PowerPoint 프레젠테이션</vt:lpstr>
      <vt:lpstr>컨트롤러 기초 예제: 계산기 구현</vt:lpstr>
      <vt:lpstr>뷰 구현: calcForm</vt:lpstr>
      <vt:lpstr>뷰 구현: calcForm</vt:lpstr>
      <vt:lpstr>모델 구현: Calculator</vt:lpstr>
      <vt:lpstr>컨트롤러 구현: CalcController</vt:lpstr>
      <vt:lpstr>컨트롤러 구현: CalcController</vt:lpstr>
      <vt:lpstr>실행 및 결과 확인</vt:lpstr>
      <vt:lpstr>PowerPoint 프레젠테이션</vt:lpstr>
      <vt:lpstr>고급 컨트롤러 서블릿 구현</vt:lpstr>
      <vt:lpstr>뷰 구현: productList</vt:lpstr>
      <vt:lpstr>뷰 구현: productList</vt:lpstr>
      <vt:lpstr>뷰 구현: productList</vt:lpstr>
      <vt:lpstr>모델 구현: Product, ProductService</vt:lpstr>
      <vt:lpstr>모델 구현: Product, ProductService</vt:lpstr>
      <vt:lpstr>모델 구현: Product, ProductService</vt:lpstr>
      <vt:lpstr>모델 구현: Product, ProductService</vt:lpstr>
      <vt:lpstr>컨트롤러 구현: ProductController</vt:lpstr>
      <vt:lpstr>컨트롤러 구현: ProductController</vt:lpstr>
      <vt:lpstr>컨트롤러 구현: ProductController</vt:lpstr>
      <vt:lpstr>컨트롤러 구현: ProductController</vt:lpstr>
      <vt:lpstr>컨트롤러 구현: ProductController</vt:lpstr>
      <vt:lpstr>컨트롤러 구현: ProductController</vt:lpstr>
      <vt:lpstr>실행 및 결과 확인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user</cp:lastModifiedBy>
  <cp:revision>1673</cp:revision>
  <dcterms:created xsi:type="dcterms:W3CDTF">2012-07-11T10:23:22Z</dcterms:created>
  <dcterms:modified xsi:type="dcterms:W3CDTF">2021-09-12T09:04:42Z</dcterms:modified>
</cp:coreProperties>
</file>